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p:regular r:id="rId29"/>
      <p:bold r:id="rId30"/>
      <p:italic r:id="rId31"/>
      <p:boldItalic r:id="rId32"/>
    </p:embeddedFont>
    <p:embeddedFont>
      <p:font typeface="Nuni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052CFB0-47C4-4DBD-8D90-3EDF3E0C537F}">
  <a:tblStyle styleId="{D052CFB0-47C4-4DBD-8D90-3EDF3E0C537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schemas.openxmlformats.org/officeDocument/2006/relationships/font" Target="fonts/Nunito-regular.fnt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35" Type="http://schemas.openxmlformats.org/officeDocument/2006/relationships/font" Target="fonts/Nunito-italic.fntdata"/><Relationship Id="rId12" Type="http://schemas.openxmlformats.org/officeDocument/2006/relationships/slide" Target="slides/slide6.xml"/><Relationship Id="rId34" Type="http://schemas.openxmlformats.org/officeDocument/2006/relationships/font" Target="fonts/Nunito-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Nuni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1b14ce35b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1b14ce35b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the logarithmic values of the 'Cases' -  'Deaths', and Cases and Vaccinations  to normalize the data and handle large values more effectively.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C-D</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The blue line shows a steady increase in average monthly infections, peaking around late 2021 and early 2022, likely due to the Omicron variant, which caused widespread but generally less severe illness than Delta. The orange line also rises, but at a slower rate, reflecting improved treatments, widespread vaccination, and the less severe nature of Omicron. The widening gap between cases and deaths highlights the effectiveness of vaccines and treatments in reducing mortality despite the rise in infections.</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Used inner join to merge data to get common data</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C-V</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The vaccination curve (orange) starts high, dips slightly in late 2021, and stabilizes until mid-2022 before declining, reflecting initial vaccination efforts followed by a drop in demand. Infections (blue) gradually rise, with notable spikes in late 2021 and early 2022, corresponding to new variant waves. The relatively stable vaccination rate in Michigan helped reduce the severity of cases, but could not fully prevent infection surges.</a:t>
            </a:r>
            <a:endParaRPr sz="1200">
              <a:solidFill>
                <a:schemeClr val="dk1"/>
              </a:solidFill>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t/>
            </a:r>
            <a:endParaRPr sz="1200">
              <a:solidFill>
                <a:srgbClr val="E3E3E3"/>
              </a:solidFill>
              <a:highlight>
                <a:srgbClr val="383838"/>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1b14ce35b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1b14ce35b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The orange line depicts the monthly vaccination count, which peaks in August 2021, continues high, and then drops dramatically after May 2022, potentially due to vaccine saturation or decreased demand. Despite vaccine efforts, infection rates (blue) are constantly increasing, most likely due to variations like as Delta and Omicron. The disparity between rising infections and declining vaccination rates shows that the virus continued to propagate in vaccinated populations, possibly due to fading protection or immunological escape variations.</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1b14ce35b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1b14ce35b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50">
                <a:solidFill>
                  <a:srgbClr val="0D0D0D"/>
                </a:solidFill>
              </a:rPr>
              <a:t>Neutral sentiment dominated throughout the weeks, reflecting ongoing public discussions around COVID-19 updates, vaccine rollouts, and policy changes. Positive sentiment increased toward the end of the year, driven by holiday optimism, vaccination milestones, and reports of reduced Omicron variant severity, but it dipped in week 52 due to concerns over Omicron’s rapid spread, travel disruptions, and renewed restrictions. Mid-year weeks (34–44) showed balanced sentiment, as Delta variant surges and vaccine hesitancy created public anxiety despite progress in vaccinations. Negative sentiment spiked slightly in early fall (weeks 40–44) amid fears of a pandemic resurgence, while weeks 46–50 saw rising positive sentiment as booster campaigns expanded and year-end celebrations uplifted public morale. </a:t>
            </a:r>
            <a:endParaRPr>
              <a:solidFill>
                <a:schemeClr val="dk1"/>
              </a:solidFill>
            </a:endParaRPr>
          </a:p>
          <a:p>
            <a:pPr indent="0" lvl="0" marL="0" rtl="0" algn="l">
              <a:lnSpc>
                <a:spcPct val="115000"/>
              </a:lnSpc>
              <a:spcBef>
                <a:spcPts val="1200"/>
              </a:spcBef>
              <a:spcAft>
                <a:spcPts val="0"/>
              </a:spcAft>
              <a:buNone/>
            </a:pPr>
            <a:r>
              <a:t/>
            </a:r>
            <a:endParaRPr sz="1200">
              <a:solidFill>
                <a:srgbClr val="0D0D0D"/>
              </a:solidFill>
              <a:highlight>
                <a:srgbClr val="FFFFFF"/>
              </a:highlight>
            </a:endParaRPr>
          </a:p>
          <a:p>
            <a:pPr indent="0" lvl="0" marL="0" rtl="0" algn="l">
              <a:spcBef>
                <a:spcPts val="6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1b18166605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1b18166605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0D0D0D"/>
                </a:solidFill>
              </a:rPr>
              <a:t>The chart shows a dip in all sentiments (positive, neutral, and negative) around weeks 45–46, likely reflecting uncertainty and fatigue as concerns over the Delta variant and approaching colder months grew. Positive sentiment rose sharply during weeks 47–50, simultaneously with optimism from expanded booster campaigns, holiday anticipation, and early reports of Omicron's milder severity. Neutral sentiment peaked in week 50, likely reflecting factual discussions about Omicron’s rapid spread and its impact on holiday plans, travel, and healthcare systems. By week 52, positive sentiment dropped significantly, likely due to renewed restrictions, travel disruptions, and rising global anxiety over Omicron, while neutral sentiment also declined and negative sentiment remained steady but low.</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1b14ce35b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1b14ce35b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0D0D0D"/>
                </a:solidFill>
              </a:rPr>
              <a:t>The chart shows a steady increase in vaccinations from week 34 to week 44, reflecting the global push to combat the Delta variant and expand vaccination coverage, with neutral sentiment dominating, likely driven by factual discussions and updates. Positive sentiment peaks during high vaccination weeks (, weeks 44 and 48–50), indicating optimism about the rollout's progress, while negative sentiment remains relatively consistent, likely reflecting vaccine skepticism or criticism. The sharp drop in vaccinations in week 52 aligns with holiday disruptions, difficulties in managing and delivering COVID-19 vaccines, and the rapid spread of the Omicron variant, which created uncertainty and vaccination progress slowed during this period.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1b18166605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1b18166605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0D0D0D"/>
                </a:solidFill>
              </a:rPr>
              <a:t>The chart shows that neutral sentiment is slightly more dominant compared to positive and negative sentiments, indicating that many tweets focused on sharing factual information or updates about COVID-19 rather than expressing strong opinions. Positive and negative sentiments are almost equally distributed, reflecting a balance between optimism ( related to vaccination progress) and concerns or criticism (about variants or restrictions). Overall, the distribution suggests that public discussions on COVID-19 included a mix of emotions but leaned heavily toward neutral, fact-based content.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1b18166605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1b18166605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The word cloud highlights key themes in COVID-19 discussions, with dominant terms like virus, pandemic, COVID, and economy reflecting the focus on health and economic impacts. Words such as spread, risk, infection, and health challenges, emphasize concerns about managing the virus and its effects on public health. Social and lifestyle impacts are evident through terms like staying home, mental health, lockdown measures, and social distancing, showcasing how the pandemic disrupted daily life. Discussions around new variants and vaccine hesitancy indicate ongoing challenges in combating the virus and ensuring vaccination efforts. Overall, the word cloud captures the wide-ranging impact of COVID-19 on health, society, and the economy.</a:t>
            </a:r>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1adf1f997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1adf1f997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1b18166605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1b18166605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1b18166605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1b18166605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1adf1f99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1adf1f99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1b18166605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1b18166605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Works well with small to </a:t>
            </a:r>
            <a:r>
              <a:rPr lang="en"/>
              <a:t>medium</a:t>
            </a:r>
            <a:r>
              <a:rPr lang="en"/>
              <a:t> datasets</a:t>
            </a:r>
            <a:endParaRPr/>
          </a:p>
          <a:p>
            <a:pPr indent="0" lvl="0" marL="0" rtl="0" algn="l">
              <a:spcBef>
                <a:spcPts val="0"/>
              </a:spcBef>
              <a:spcAft>
                <a:spcPts val="0"/>
              </a:spcAft>
              <a:buNone/>
            </a:pPr>
            <a:r>
              <a:rPr lang="en"/>
              <a:t>RF works best on non-linear relationships and when fluctuations in data </a:t>
            </a:r>
            <a:endParaRPr/>
          </a:p>
          <a:p>
            <a:pPr indent="0" lvl="0" marL="0" rtl="0" algn="l">
              <a:spcBef>
                <a:spcPts val="0"/>
              </a:spcBef>
              <a:spcAft>
                <a:spcPts val="0"/>
              </a:spcAft>
              <a:buNone/>
            </a:pPr>
            <a:r>
              <a:rPr lang="en"/>
              <a:t>This </a:t>
            </a:r>
            <a:r>
              <a:rPr lang="en"/>
              <a:t>works by averaging the predictions across multiple decision trees and deal with overfitting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1adf1f997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1adf1f997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1b14ce35ba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1b14ce35ba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1b14ce35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1b14ce35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Being the 3rd most populous country in the world, USA experienced one of the highest COVID-19 case and death rates globally, significantly impacting healthcare systems, economies, and communities. </a:t>
            </a:r>
            <a:endParaRPr/>
          </a:p>
          <a:p>
            <a:pPr indent="0" lvl="0" marL="0" rtl="0" algn="l">
              <a:spcBef>
                <a:spcPts val="0"/>
              </a:spcBef>
              <a:spcAft>
                <a:spcPts val="0"/>
              </a:spcAft>
              <a:buNone/>
            </a:pPr>
            <a:r>
              <a:rPr lang="en"/>
              <a:t>However, the quick development and distribution of vaccinations played a critical role in minimizing the pandemic's damage. This achievement not only saved millions of lives, but also demonstrated the importance of scientific innovation and global collaboration in responding to public health crises.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1adf1f997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1adf1f997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January 2020, the first COVID-19 case was confirmed in Washington state.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first wave occurs between March 2020 and June 2020, </a:t>
            </a:r>
            <a:endParaRPr>
              <a:solidFill>
                <a:schemeClr val="dk1"/>
              </a:solidFill>
            </a:endParaRPr>
          </a:p>
          <a:p>
            <a:pPr indent="0" lvl="0" marL="0" rtl="0" algn="l">
              <a:spcBef>
                <a:spcPts val="0"/>
              </a:spcBef>
              <a:spcAft>
                <a:spcPts val="0"/>
              </a:spcAft>
              <a:buNone/>
            </a:pPr>
            <a:r>
              <a:rPr lang="en">
                <a:solidFill>
                  <a:schemeClr val="dk1"/>
                </a:solidFill>
              </a:rPr>
              <a:t>the second wave occurs between July 2020 and mid-Oct 2020, </a:t>
            </a:r>
            <a:endParaRPr>
              <a:solidFill>
                <a:schemeClr val="dk1"/>
              </a:solidFill>
            </a:endParaRPr>
          </a:p>
          <a:p>
            <a:pPr indent="0" lvl="0" marL="0" rtl="0" algn="l">
              <a:spcBef>
                <a:spcPts val="0"/>
              </a:spcBef>
              <a:spcAft>
                <a:spcPts val="0"/>
              </a:spcAft>
              <a:buNone/>
            </a:pPr>
            <a:r>
              <a:rPr lang="en">
                <a:solidFill>
                  <a:schemeClr val="dk1"/>
                </a:solidFill>
              </a:rPr>
              <a:t>the third one occurs between November 2020 and March 2021.</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rgbClr val="1B1B1B"/>
                </a:solidFill>
                <a:highlight>
                  <a:srgbClr val="FFFFFF"/>
                </a:highlight>
                <a:latin typeface="Courier New"/>
                <a:ea typeface="Courier New"/>
                <a:cs typeface="Courier New"/>
                <a:sym typeface="Courier New"/>
              </a:rPr>
              <a:t>Demir M, Aslan IH, Lenhart S. Analyzing the effect of restrictions on the COVID-19 outbreak for some US states. Theor Ecol. 2023;16(2):117-129. doi: 10.1007/s12080-023-00557-1. Epub 2023 Apr 25. PMID: 37284010; PMCID: PMC10126528.</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1b14ce35b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1b14ce35b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1B1B1B"/>
                </a:solidFill>
                <a:latin typeface="Times New Roman"/>
                <a:ea typeface="Times New Roman"/>
                <a:cs typeface="Times New Roman"/>
                <a:sym typeface="Times New Roman"/>
              </a:rPr>
              <a:t>-In dec 2019</a:t>
            </a:r>
            <a:endParaRPr sz="1200">
              <a:solidFill>
                <a:srgbClr val="1B1B1B"/>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1B1B1B"/>
                </a:solidFill>
                <a:latin typeface="Times New Roman"/>
                <a:ea typeface="Times New Roman"/>
                <a:cs typeface="Times New Roman"/>
                <a:sym typeface="Times New Roman"/>
              </a:rPr>
              <a:t>-severe acute respiratory syndrome coronavirus 2 (SARS-CoV-2) </a:t>
            </a:r>
            <a:endParaRPr sz="1200">
              <a:solidFill>
                <a:srgbClr val="1B1B1B"/>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1B1B1B"/>
                </a:solidFill>
                <a:latin typeface="Times New Roman"/>
                <a:ea typeface="Times New Roman"/>
                <a:cs typeface="Times New Roman"/>
                <a:sym typeface="Times New Roman"/>
              </a:rPr>
              <a:t>-Bats having the similar kind virus present in their body became the primary host and eventually humans became secondary host</a:t>
            </a:r>
            <a:endParaRPr sz="1200">
              <a:solidFill>
                <a:srgbClr val="1B1B1B"/>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1B1B1B"/>
                </a:solidFill>
                <a:latin typeface="Times New Roman"/>
                <a:ea typeface="Times New Roman"/>
                <a:cs typeface="Times New Roman"/>
                <a:sym typeface="Times New Roman"/>
              </a:rPr>
              <a:t>-different variants Omicron (first case Nov 2021  in South Africa) and Delta (first case Oct 2020 in India but became calm and had huge surge in  late 2021, )</a:t>
            </a:r>
            <a:endParaRPr sz="1200">
              <a:solidFill>
                <a:srgbClr val="1B1B1B"/>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a:solidFill>
                  <a:schemeClr val="dk1"/>
                </a:solidFill>
              </a:rPr>
              <a:t>Routes of Transmission</a:t>
            </a:r>
            <a:r>
              <a:rPr lang="en">
                <a:solidFill>
                  <a:schemeClr val="dk1"/>
                </a:solidFill>
              </a:rPr>
              <a:t>:</a:t>
            </a:r>
            <a:endParaRPr>
              <a:solidFill>
                <a:schemeClr val="dk1"/>
              </a:solidFill>
            </a:endParaRPr>
          </a:p>
          <a:p>
            <a:pPr indent="0" lvl="0" marL="0" rtl="0" algn="l">
              <a:lnSpc>
                <a:spcPct val="115000"/>
              </a:lnSpc>
              <a:spcBef>
                <a:spcPts val="1200"/>
              </a:spcBef>
              <a:spcAft>
                <a:spcPts val="1200"/>
              </a:spcAft>
              <a:buNone/>
            </a:pPr>
            <a:r>
              <a:rPr b="1" lang="en">
                <a:solidFill>
                  <a:schemeClr val="dk1"/>
                </a:solidFill>
              </a:rPr>
              <a:t>Vaccines</a:t>
            </a:r>
            <a:r>
              <a:rPr lang="en">
                <a:solidFill>
                  <a:schemeClr val="dk1"/>
                </a:solidFill>
              </a:rPr>
              <a:t> : Pfizer Bio-Ntech, Moderna mRna, Johnson-johnson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1adf1f997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1adf1f997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Cases- usa facts.org          Usa facts website - documents the cases &amp; deaths of USA</a:t>
            </a:r>
            <a:endParaRPr/>
          </a:p>
          <a:p>
            <a:pPr indent="0" lvl="0" marL="0" rtl="0" algn="l">
              <a:spcBef>
                <a:spcPts val="0"/>
              </a:spcBef>
              <a:spcAft>
                <a:spcPts val="0"/>
              </a:spcAft>
              <a:buNone/>
            </a:pPr>
            <a:r>
              <a:rPr lang="en"/>
              <a:t>Deaths - usa facts.org</a:t>
            </a:r>
            <a:endParaRPr/>
          </a:p>
          <a:p>
            <a:pPr indent="0" lvl="0" marL="0" rtl="0" algn="l">
              <a:spcBef>
                <a:spcPts val="0"/>
              </a:spcBef>
              <a:spcAft>
                <a:spcPts val="0"/>
              </a:spcAft>
              <a:buNone/>
            </a:pPr>
            <a:r>
              <a:rPr lang="en"/>
              <a:t>Vacci- </a:t>
            </a:r>
            <a:r>
              <a:rPr lang="en" sz="1200">
                <a:solidFill>
                  <a:schemeClr val="dk1"/>
                </a:solidFill>
              </a:rPr>
              <a:t>Our World in Data</a:t>
            </a:r>
            <a:r>
              <a:rPr lang="en" sz="1500">
                <a:solidFill>
                  <a:schemeClr val="dk1"/>
                </a:solidFill>
              </a:rPr>
              <a:t> -</a:t>
            </a:r>
            <a:r>
              <a:rPr lang="en" sz="1300">
                <a:solidFill>
                  <a:schemeClr val="dk1"/>
                </a:solidFill>
              </a:rPr>
              <a:t> github account</a:t>
            </a:r>
            <a:endParaRPr sz="1300">
              <a:solidFill>
                <a:schemeClr val="dk1"/>
              </a:solidFill>
            </a:endParaRPr>
          </a:p>
          <a:p>
            <a:pPr indent="0" lvl="0" marL="0" rtl="0" algn="l">
              <a:spcBef>
                <a:spcPts val="0"/>
              </a:spcBef>
              <a:spcAft>
                <a:spcPts val="0"/>
              </a:spcAft>
              <a:buNone/>
            </a:pPr>
            <a:r>
              <a:rPr lang="en" sz="1200">
                <a:solidFill>
                  <a:schemeClr val="dk1"/>
                </a:solidFill>
              </a:rPr>
              <a:t>Tweets from Kaggle</a:t>
            </a:r>
            <a:endParaRPr sz="12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1adf1f997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1adf1f997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lang="en" sz="1200">
                <a:solidFill>
                  <a:schemeClr val="dk1"/>
                </a:solidFill>
                <a:latin typeface="Roboto"/>
                <a:ea typeface="Roboto"/>
                <a:cs typeface="Roboto"/>
                <a:sym typeface="Roboto"/>
              </a:rPr>
              <a:t>We initially have data on daily basis starting from Jan 2020 till July 2023 each day documenting how many were present end of day. Filtered-groupedby-aggregated-percapita for a fair </a:t>
            </a:r>
            <a:r>
              <a:rPr lang="en" sz="1200">
                <a:solidFill>
                  <a:schemeClr val="dk1"/>
                </a:solidFill>
                <a:latin typeface="Roboto"/>
                <a:ea typeface="Roboto"/>
                <a:cs typeface="Roboto"/>
                <a:sym typeface="Roboto"/>
              </a:rPr>
              <a:t>comparison</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600"/>
              </a:spcBef>
              <a:spcAft>
                <a:spcPts val="0"/>
              </a:spcAft>
              <a:buNone/>
            </a:pPr>
            <a:r>
              <a:rPr lang="en" sz="1200">
                <a:solidFill>
                  <a:schemeClr val="dk1"/>
                </a:solidFill>
                <a:latin typeface="Roboto"/>
                <a:ea typeface="Roboto"/>
                <a:cs typeface="Roboto"/>
                <a:sym typeface="Roboto"/>
              </a:rPr>
              <a:t>The chart visualizes the average monthly COVID-19 cases per capita for Michigan and the USA, with separate lines for each region and markers for data points.</a:t>
            </a:r>
            <a:endParaRPr sz="1200">
              <a:solidFill>
                <a:schemeClr val="dk1"/>
              </a:solidFill>
              <a:latin typeface="Roboto"/>
              <a:ea typeface="Roboto"/>
              <a:cs typeface="Roboto"/>
              <a:sym typeface="Roboto"/>
            </a:endParaRPr>
          </a:p>
          <a:p>
            <a:pPr indent="0" lvl="0" marL="0" rtl="0" algn="l">
              <a:lnSpc>
                <a:spcPct val="100000"/>
              </a:lnSpc>
              <a:spcBef>
                <a:spcPts val="600"/>
              </a:spcBef>
              <a:spcAft>
                <a:spcPts val="0"/>
              </a:spcAft>
              <a:buNone/>
            </a:pPr>
            <a:r>
              <a:rPr lang="en" sz="1200">
                <a:solidFill>
                  <a:schemeClr val="dk1"/>
                </a:solidFill>
                <a:latin typeface="Roboto"/>
                <a:ea typeface="Roboto"/>
                <a:cs typeface="Roboto"/>
                <a:sym typeface="Roboto"/>
              </a:rPr>
              <a:t>Trend Analysis: Case rates for Michigan and the USA align closely until late 2021, after which Michigan starts to lag slightly behind the national trend.</a:t>
            </a:r>
            <a:endParaRPr sz="1200">
              <a:solidFill>
                <a:schemeClr val="dk1"/>
              </a:solidFill>
              <a:latin typeface="Roboto"/>
              <a:ea typeface="Roboto"/>
              <a:cs typeface="Roboto"/>
              <a:sym typeface="Roboto"/>
            </a:endParaRPr>
          </a:p>
          <a:p>
            <a:pPr indent="0" lvl="0" marL="0" rtl="0" algn="l">
              <a:lnSpc>
                <a:spcPct val="100000"/>
              </a:lnSpc>
              <a:spcBef>
                <a:spcPts val="600"/>
              </a:spcBef>
              <a:spcAft>
                <a:spcPts val="0"/>
              </a:spcAft>
              <a:buNone/>
            </a:pPr>
            <a:r>
              <a:rPr lang="en" sz="1200">
                <a:solidFill>
                  <a:schemeClr val="dk1"/>
                </a:solidFill>
                <a:latin typeface="Roboto"/>
                <a:ea typeface="Roboto"/>
                <a:cs typeface="Roboto"/>
                <a:sym typeface="Roboto"/>
              </a:rPr>
              <a:t>Spike in Cases: The late 2021 and early 2022 spikes are associated with the emergence of the Omicron variant, which was more transmissible but less lethal than previous strains.</a:t>
            </a:r>
            <a:endParaRPr sz="1200">
              <a:solidFill>
                <a:schemeClr val="dk1"/>
              </a:solidFill>
              <a:latin typeface="Roboto"/>
              <a:ea typeface="Roboto"/>
              <a:cs typeface="Roboto"/>
              <a:sym typeface="Roboto"/>
            </a:endParaRPr>
          </a:p>
          <a:p>
            <a:pPr indent="0" lvl="0" marL="0" rtl="0" algn="l">
              <a:lnSpc>
                <a:spcPct val="100000"/>
              </a:lnSpc>
              <a:spcBef>
                <a:spcPts val="600"/>
              </a:spcBef>
              <a:spcAft>
                <a:spcPts val="0"/>
              </a:spcAft>
              <a:buNone/>
            </a:pPr>
            <a:r>
              <a:rPr lang="en" sz="1200">
                <a:solidFill>
                  <a:schemeClr val="dk1"/>
                </a:solidFill>
                <a:latin typeface="Roboto"/>
                <a:ea typeface="Roboto"/>
                <a:cs typeface="Roboto"/>
                <a:sym typeface="Roboto"/>
              </a:rPr>
              <a:t>Drop in Cases: The decrease in mid-2022 is likely due to widespread immunity (vaccination and prior infections) and seasonality factors.</a:t>
            </a:r>
            <a:endParaRPr sz="1200">
              <a:solidFill>
                <a:schemeClr val="dk1"/>
              </a:solidFill>
              <a:latin typeface="Roboto"/>
              <a:ea typeface="Roboto"/>
              <a:cs typeface="Roboto"/>
              <a:sym typeface="Roboto"/>
            </a:endParaRPr>
          </a:p>
          <a:p>
            <a:pPr indent="0" lvl="0" marL="0" rtl="0" algn="l">
              <a:lnSpc>
                <a:spcPct val="100000"/>
              </a:lnSpc>
              <a:spcBef>
                <a:spcPts val="600"/>
              </a:spcBef>
              <a:spcAft>
                <a:spcPts val="0"/>
              </a:spcAft>
              <a:buNone/>
            </a:pPr>
            <a:r>
              <a:rPr lang="en" sz="1200" u="sng">
                <a:solidFill>
                  <a:schemeClr val="dk1"/>
                </a:solidFill>
                <a:latin typeface="Roboto"/>
                <a:ea typeface="Roboto"/>
                <a:cs typeface="Roboto"/>
                <a:sym typeface="Roboto"/>
              </a:rPr>
              <a:t>Deaths </a:t>
            </a:r>
            <a:endParaRPr sz="1200" u="sng">
              <a:solidFill>
                <a:schemeClr val="dk1"/>
              </a:solidFill>
              <a:latin typeface="Roboto"/>
              <a:ea typeface="Roboto"/>
              <a:cs typeface="Roboto"/>
              <a:sym typeface="Roboto"/>
            </a:endParaRPr>
          </a:p>
          <a:p>
            <a:pPr indent="0" lvl="0" marL="0" rtl="0" algn="l">
              <a:lnSpc>
                <a:spcPct val="100000"/>
              </a:lnSpc>
              <a:spcBef>
                <a:spcPts val="600"/>
              </a:spcBef>
              <a:spcAft>
                <a:spcPts val="0"/>
              </a:spcAft>
              <a:buNone/>
            </a:pPr>
            <a:r>
              <a:rPr lang="en" sz="1200">
                <a:solidFill>
                  <a:schemeClr val="dk1"/>
                </a:solidFill>
                <a:latin typeface="Roboto"/>
                <a:ea typeface="Roboto"/>
                <a:cs typeface="Roboto"/>
                <a:sym typeface="Roboto"/>
              </a:rPr>
              <a:t>The chart visualizes the average monthly COVID-19 cases per capita for Michigan and the USA, with separate lines for each region and markers for data points.</a:t>
            </a:r>
            <a:endParaRPr sz="1200">
              <a:solidFill>
                <a:schemeClr val="dk1"/>
              </a:solidFill>
              <a:latin typeface="Roboto"/>
              <a:ea typeface="Roboto"/>
              <a:cs typeface="Roboto"/>
              <a:sym typeface="Roboto"/>
            </a:endParaRPr>
          </a:p>
          <a:p>
            <a:pPr indent="0" lvl="0" marL="0" rtl="0" algn="l">
              <a:lnSpc>
                <a:spcPct val="100000"/>
              </a:lnSpc>
              <a:spcBef>
                <a:spcPts val="600"/>
              </a:spcBef>
              <a:spcAft>
                <a:spcPts val="0"/>
              </a:spcAft>
              <a:buNone/>
            </a:pPr>
            <a:r>
              <a:rPr lang="en" sz="1200">
                <a:solidFill>
                  <a:schemeClr val="dk1"/>
                </a:solidFill>
                <a:latin typeface="Roboto"/>
                <a:ea typeface="Roboto"/>
                <a:cs typeface="Roboto"/>
                <a:sym typeface="Roboto"/>
              </a:rPr>
              <a:t>Trend Analysis: The death rates in Michigan remain consistently higher than the national average throughout 2021–2022. There is a notable increase in deaths around late 2021 (October–December) for both Michigan and the USA.</a:t>
            </a:r>
            <a:endParaRPr sz="1200">
              <a:solidFill>
                <a:schemeClr val="dk1"/>
              </a:solidFill>
              <a:latin typeface="Roboto"/>
              <a:ea typeface="Roboto"/>
              <a:cs typeface="Roboto"/>
              <a:sym typeface="Roboto"/>
            </a:endParaRPr>
          </a:p>
          <a:p>
            <a:pPr indent="0" lvl="0" marL="0" rtl="0" algn="l">
              <a:lnSpc>
                <a:spcPct val="100000"/>
              </a:lnSpc>
              <a:spcBef>
                <a:spcPts val="600"/>
              </a:spcBef>
              <a:spcAft>
                <a:spcPts val="0"/>
              </a:spcAft>
              <a:buNone/>
            </a:pPr>
            <a:r>
              <a:rPr lang="en" sz="1200">
                <a:solidFill>
                  <a:schemeClr val="dk1"/>
                </a:solidFill>
                <a:latin typeface="Roboto"/>
                <a:ea typeface="Roboto"/>
                <a:cs typeface="Roboto"/>
                <a:sym typeface="Roboto"/>
              </a:rPr>
              <a:t>Spike in Deaths: The late 2021 spike corresponds to the Delta variant wave, which was highly transmissible and caused severe outcomes, particularly among unvaccinated populations. Limited </a:t>
            </a:r>
            <a:r>
              <a:rPr lang="en" sz="1200">
                <a:solidFill>
                  <a:schemeClr val="dk1"/>
                </a:solidFill>
                <a:latin typeface="Roboto"/>
                <a:ea typeface="Roboto"/>
                <a:cs typeface="Roboto"/>
                <a:sym typeface="Roboto"/>
              </a:rPr>
              <a:t>resources</a:t>
            </a:r>
            <a:r>
              <a:rPr lang="en" sz="1200">
                <a:solidFill>
                  <a:schemeClr val="dk1"/>
                </a:solidFill>
                <a:latin typeface="Roboto"/>
                <a:ea typeface="Roboto"/>
                <a:cs typeface="Roboto"/>
                <a:sym typeface="Roboto"/>
              </a:rPr>
              <a:t> of hospitals due to sudden surge , older individuals, </a:t>
            </a:r>
            <a:endParaRPr sz="1200">
              <a:solidFill>
                <a:schemeClr val="dk1"/>
              </a:solidFill>
              <a:latin typeface="Roboto"/>
              <a:ea typeface="Roboto"/>
              <a:cs typeface="Roboto"/>
              <a:sym typeface="Roboto"/>
            </a:endParaRPr>
          </a:p>
          <a:p>
            <a:pPr indent="0" lvl="0" marL="0" rtl="0" algn="l">
              <a:lnSpc>
                <a:spcPct val="100000"/>
              </a:lnSpc>
              <a:spcBef>
                <a:spcPts val="600"/>
              </a:spcBef>
              <a:spcAft>
                <a:spcPts val="0"/>
              </a:spcAft>
              <a:buNone/>
            </a:pPr>
            <a:r>
              <a:rPr lang="en" sz="1200">
                <a:solidFill>
                  <a:schemeClr val="dk1"/>
                </a:solidFill>
                <a:latin typeface="Roboto"/>
                <a:ea typeface="Roboto"/>
                <a:cs typeface="Roboto"/>
                <a:sym typeface="Roboto"/>
              </a:rPr>
              <a:t>Drop in Deaths: Following early 2022, death rates begin to stabilize, likely due to increased vaccination rates, booster campaigns, and improved treatments such as antivirals.</a:t>
            </a:r>
            <a:endParaRPr sz="1200">
              <a:solidFill>
                <a:schemeClr val="dk1"/>
              </a:solidFill>
              <a:latin typeface="Roboto"/>
              <a:ea typeface="Roboto"/>
              <a:cs typeface="Roboto"/>
              <a:sym typeface="Roboto"/>
            </a:endParaRPr>
          </a:p>
          <a:p>
            <a:pPr indent="0" lvl="0" marL="0" rtl="0" algn="l">
              <a:lnSpc>
                <a:spcPct val="100000"/>
              </a:lnSpc>
              <a:spcBef>
                <a:spcPts val="600"/>
              </a:spcBef>
              <a:spcAft>
                <a:spcPts val="0"/>
              </a:spcAft>
              <a:buNone/>
            </a:pPr>
            <a:r>
              <a:t/>
            </a:r>
            <a:endParaRPr sz="1200">
              <a:solidFill>
                <a:schemeClr val="dk1"/>
              </a:solidFill>
              <a:latin typeface="Roboto"/>
              <a:ea typeface="Roboto"/>
              <a:cs typeface="Roboto"/>
              <a:sym typeface="Roboto"/>
            </a:endParaRPr>
          </a:p>
          <a:p>
            <a:pPr indent="0" lvl="0" marL="0" rtl="0" algn="l">
              <a:lnSpc>
                <a:spcPct val="100000"/>
              </a:lnSpc>
              <a:spcBef>
                <a:spcPts val="600"/>
              </a:spcBef>
              <a:spcAft>
                <a:spcPts val="0"/>
              </a:spcAft>
              <a:buNone/>
            </a:pPr>
            <a:r>
              <a:t/>
            </a:r>
            <a:endParaRPr sz="1200">
              <a:solidFill>
                <a:schemeClr val="dk1"/>
              </a:solidFill>
              <a:latin typeface="Roboto"/>
              <a:ea typeface="Roboto"/>
              <a:cs typeface="Roboto"/>
              <a:sym typeface="Roboto"/>
            </a:endParaRPr>
          </a:p>
          <a:p>
            <a:pPr indent="0" lvl="0" marL="0" rtl="0" algn="l">
              <a:lnSpc>
                <a:spcPct val="100000"/>
              </a:lnSpc>
              <a:spcBef>
                <a:spcPts val="600"/>
              </a:spcBef>
              <a:spcAft>
                <a:spcPts val="0"/>
              </a:spcAft>
              <a:buNone/>
            </a:pPr>
            <a:r>
              <a:t/>
            </a:r>
            <a:endParaRPr sz="1200">
              <a:solidFill>
                <a:schemeClr val="dk1"/>
              </a:solidFill>
              <a:highlight>
                <a:schemeClr val="dk1"/>
              </a:highlight>
              <a:latin typeface="Roboto"/>
              <a:ea typeface="Roboto"/>
              <a:cs typeface="Roboto"/>
              <a:sym typeface="Roboto"/>
            </a:endParaRPr>
          </a:p>
          <a:p>
            <a:pPr indent="0" lvl="0" marL="0" rtl="0" algn="l">
              <a:lnSpc>
                <a:spcPct val="100000"/>
              </a:lnSpc>
              <a:spcBef>
                <a:spcPts val="600"/>
              </a:spcBef>
              <a:spcAft>
                <a:spcPts val="0"/>
              </a:spcAft>
              <a:buNone/>
            </a:pPr>
            <a:r>
              <a:t/>
            </a:r>
            <a:endParaRPr sz="1200">
              <a:solidFill>
                <a:schemeClr val="dk1"/>
              </a:solidFill>
              <a:highlight>
                <a:schemeClr val="dk1"/>
              </a:highlight>
              <a:latin typeface="Roboto"/>
              <a:ea typeface="Roboto"/>
              <a:cs typeface="Roboto"/>
              <a:sym typeface="Roboto"/>
            </a:endParaRPr>
          </a:p>
          <a:p>
            <a:pPr indent="0" lvl="0" marL="0" rtl="0" algn="l">
              <a:lnSpc>
                <a:spcPct val="100000"/>
              </a:lnSpc>
              <a:spcBef>
                <a:spcPts val="600"/>
              </a:spcBef>
              <a:spcAft>
                <a:spcPts val="0"/>
              </a:spcAft>
              <a:buClr>
                <a:schemeClr val="dk1"/>
              </a:buClr>
              <a:buSzPts val="1100"/>
              <a:buFont typeface="Arial"/>
              <a:buNone/>
            </a:pPr>
            <a:r>
              <a:t/>
            </a:r>
            <a:endParaRPr sz="1200">
              <a:solidFill>
                <a:schemeClr val="dk1"/>
              </a:solidFill>
              <a:highlight>
                <a:schemeClr val="dk1"/>
              </a:highlight>
              <a:latin typeface="Roboto"/>
              <a:ea typeface="Roboto"/>
              <a:cs typeface="Roboto"/>
              <a:sym typeface="Roboto"/>
            </a:endParaRPr>
          </a:p>
          <a:p>
            <a:pPr indent="0" lvl="0" marL="0" rtl="0" algn="l">
              <a:lnSpc>
                <a:spcPct val="100000"/>
              </a:lnSpc>
              <a:spcBef>
                <a:spcPts val="500"/>
              </a:spcBef>
              <a:spcAft>
                <a:spcPts val="0"/>
              </a:spcAft>
              <a:buNone/>
            </a:pPr>
            <a:r>
              <a:t/>
            </a:r>
            <a:endParaRPr>
              <a:solidFill>
                <a:schemeClr val="dk1"/>
              </a:solidFill>
              <a:highlight>
                <a:schemeClr val="dk1"/>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1b14ce35b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1b14ce35b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heatmap to visualize the monthly total COVID-19 cases and deaths across all U.S. states. The data is first transformed into a pivot table with states as rows, year-month combinations as columns, and the sum of cases and deaths as values, which is then plotted using the seaborn heatmap function.</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We see that high density of color can be seen in states like CA, TX, NY, FL,PA</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rgbClr val="E3E3E3"/>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200">
              <a:solidFill>
                <a:srgbClr val="E3E3E3"/>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200">
              <a:solidFill>
                <a:srgbClr val="E3E3E3"/>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200">
              <a:solidFill>
                <a:srgbClr val="E3E3E3"/>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200">
              <a:solidFill>
                <a:srgbClr val="E3E3E3"/>
              </a:solidFill>
              <a:highlight>
                <a:srgbClr val="383838"/>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1b14ce35b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1b14ce35b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200">
                <a:solidFill>
                  <a:schemeClr val="dk1"/>
                </a:solidFill>
                <a:latin typeface="Roboto"/>
                <a:ea typeface="Roboto"/>
                <a:cs typeface="Roboto"/>
                <a:sym typeface="Roboto"/>
              </a:rPr>
              <a:t>the top 5 states with the highest total COVID-19 deaths by summing up data grouped by state and sorting them in descending order. It then creates a stacked bar chart to compare the total deaths and cases in these states, with deaths forming the lower part of each bar and cases stacked on top, providing a clear visual comparison.</a:t>
            </a:r>
            <a:endParaRPr sz="1200">
              <a:solidFill>
                <a:schemeClr val="dk1"/>
              </a:solidFill>
              <a:latin typeface="Roboto"/>
              <a:ea typeface="Roboto"/>
              <a:cs typeface="Roboto"/>
              <a:sym typeface="Roboto"/>
            </a:endParaRPr>
          </a:p>
          <a:p>
            <a:pPr indent="0" lvl="0" marL="0" rtl="0" algn="l">
              <a:lnSpc>
                <a:spcPct val="115000"/>
              </a:lnSpc>
              <a:spcBef>
                <a:spcPts val="600"/>
              </a:spcBef>
              <a:spcAft>
                <a:spcPts val="0"/>
              </a:spcAft>
              <a:buNone/>
            </a:pPr>
            <a:r>
              <a:rPr lang="en" sz="1200">
                <a:solidFill>
                  <a:schemeClr val="dk1"/>
                </a:solidFill>
                <a:latin typeface="Roboto"/>
                <a:ea typeface="Roboto"/>
                <a:cs typeface="Roboto"/>
                <a:sym typeface="Roboto"/>
              </a:rPr>
              <a:t>California, Texas, New York, Florida, and Pennsylvania have had a high number of COVID-19 cases and deaths due to their huge populations, urban density, and early virus epicenters, such as New York. State-specific rules, such as Florida's early reopening and Texas' uneven enforcement of prohibitions, contributed to the increase. Furthermore, these states experienced severe healthcare system strain, particularly during waves caused by highly transmissible variations. Population statistics, particularly among elderly people, increased sensitivity to severe outcomes.</a:t>
            </a:r>
            <a:endParaRPr sz="1200">
              <a:solidFill>
                <a:schemeClr val="dk1"/>
              </a:solidFill>
              <a:latin typeface="Roboto"/>
              <a:ea typeface="Roboto"/>
              <a:cs typeface="Roboto"/>
              <a:sym typeface="Roboto"/>
            </a:endParaRPr>
          </a:p>
          <a:p>
            <a:pPr indent="0" lvl="0" marL="0" rtl="0" algn="l">
              <a:lnSpc>
                <a:spcPct val="115000"/>
              </a:lnSpc>
              <a:spcBef>
                <a:spcPts val="600"/>
              </a:spcBef>
              <a:spcAft>
                <a:spcPts val="0"/>
              </a:spcAft>
              <a:buNone/>
            </a:pPr>
            <a:r>
              <a:rPr lang="en" sz="1200" u="sng">
                <a:solidFill>
                  <a:schemeClr val="dk1"/>
                </a:solidFill>
                <a:latin typeface="Roboto"/>
                <a:ea typeface="Roboto"/>
                <a:cs typeface="Roboto"/>
                <a:sym typeface="Roboto"/>
              </a:rPr>
              <a:t>Ratio</a:t>
            </a:r>
            <a:endParaRPr sz="1200" u="sng">
              <a:solidFill>
                <a:schemeClr val="dk1"/>
              </a:solidFill>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chemeClr val="dk1"/>
                </a:solidFill>
                <a:latin typeface="Roboto"/>
                <a:ea typeface="Roboto"/>
                <a:cs typeface="Roboto"/>
                <a:sym typeface="Roboto"/>
              </a:rPr>
              <a:t>calculates the deaths-to-cases ratio for each state by dividing the total deaths by the total cases in the dataset and groups the data by state to compute the average ratio. A bar chart is then plotted to visualize this ratio for each state, showing variations in mortality relative to reported cases.</a:t>
            </a:r>
            <a:endParaRPr sz="1200">
              <a:solidFill>
                <a:schemeClr val="dk1"/>
              </a:solidFill>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chemeClr val="dk1"/>
                </a:solidFill>
                <a:latin typeface="Roboto"/>
                <a:ea typeface="Roboto"/>
                <a:cs typeface="Roboto"/>
                <a:sym typeface="Roboto"/>
              </a:rPr>
              <a:t>States like Florida and Georgia exhibit higher ratios, potentially due to older populations and healthcare system strain during surges. States like Vermont and Hawaii have lower ratios, which may be attributed to better public health measures, higher vaccination rates, and younger populations.</a:t>
            </a:r>
            <a:endParaRPr sz="1200">
              <a:solidFill>
                <a:schemeClr val="dk1"/>
              </a:solidFill>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usafacts.org/visualizations/coronavirus-covid-19-spread-map/" TargetMode="External"/><Relationship Id="rId4" Type="http://schemas.openxmlformats.org/officeDocument/2006/relationships/hyperlink" Target="https://usafacts.org/visualizations/coronavirus-covid-19-spread-map/" TargetMode="External"/><Relationship Id="rId5" Type="http://schemas.openxmlformats.org/officeDocument/2006/relationships/hyperlink" Target="https://usafacts.org/visualizations/coronavirus-covid-19-spread-map/" TargetMode="External"/><Relationship Id="rId6" Type="http://schemas.openxmlformats.org/officeDocument/2006/relationships/hyperlink" Target="https://raw.githubusercontent.com/owid/covid-19-data/refs/heads/master/public/data/vaccinations/us_state_vaccinations.csv" TargetMode="External"/><Relationship Id="rId7" Type="http://schemas.openxmlformats.org/officeDocument/2006/relationships/hyperlink" Target="https://raw.githubusercontent.com/owid/covid-19-data/refs/heads/master/public/data/vaccinations/us_state_vaccinations.csv" TargetMode="External"/><Relationship Id="rId8" Type="http://schemas.openxmlformats.org/officeDocument/2006/relationships/hyperlink" Target="https://www.kaggle.com/datasets/bathierno/covid-19-cleaned-us-datase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3600"/>
              <a:t>SENTIMENTAL ANALYSIS OF COVID 19 PANDEMIC</a:t>
            </a:r>
            <a:endParaRPr sz="3600"/>
          </a:p>
          <a:p>
            <a:pPr indent="0" lvl="0" marL="0" rtl="0" algn="ctr">
              <a:spcBef>
                <a:spcPts val="0"/>
              </a:spcBef>
              <a:spcAft>
                <a:spcPts val="0"/>
              </a:spcAft>
              <a:buNone/>
            </a:pPr>
            <a:r>
              <a:rPr lang="en" sz="3600"/>
              <a:t>             </a:t>
            </a:r>
            <a:r>
              <a:rPr lang="en" sz="1822"/>
              <a:t>(USA)</a:t>
            </a:r>
            <a:endParaRPr sz="1822"/>
          </a:p>
        </p:txBody>
      </p:sp>
      <p:sp>
        <p:nvSpPr>
          <p:cNvPr id="129" name="Google Shape;129;p13"/>
          <p:cNvSpPr txBox="1"/>
          <p:nvPr>
            <p:ph idx="1" type="subTitle"/>
          </p:nvPr>
        </p:nvSpPr>
        <p:spPr>
          <a:xfrm>
            <a:off x="311700" y="3290825"/>
            <a:ext cx="8520600" cy="1204500"/>
          </a:xfrm>
          <a:prstGeom prst="rect">
            <a:avLst/>
          </a:prstGeom>
        </p:spPr>
        <p:txBody>
          <a:bodyPr anchorCtr="0" anchor="t" bIns="91425" lIns="91425" spcFirstLastPara="1" rIns="91425" wrap="square" tIns="91425">
            <a:normAutofit fontScale="25000" lnSpcReduction="10000"/>
          </a:bodyPr>
          <a:lstStyle/>
          <a:p>
            <a:pPr indent="0" lvl="0" marL="0" rtl="0" algn="ctr">
              <a:spcBef>
                <a:spcPts val="0"/>
              </a:spcBef>
              <a:spcAft>
                <a:spcPts val="0"/>
              </a:spcAft>
              <a:buClr>
                <a:schemeClr val="dk1"/>
              </a:buClr>
              <a:buSzPct val="30555"/>
              <a:buFont typeface="Arial"/>
              <a:buNone/>
            </a:pPr>
            <a:r>
              <a:rPr lang="en" sz="3600">
                <a:solidFill>
                  <a:schemeClr val="dk1"/>
                </a:solidFill>
              </a:rPr>
              <a:t>KDD Project</a:t>
            </a:r>
            <a:endParaRPr sz="5755"/>
          </a:p>
          <a:p>
            <a:pPr indent="0" lvl="0" marL="0" rtl="0" algn="ctr">
              <a:spcBef>
                <a:spcPts val="0"/>
              </a:spcBef>
              <a:spcAft>
                <a:spcPts val="0"/>
              </a:spcAft>
              <a:buNone/>
            </a:pPr>
            <a:r>
              <a:rPr lang="en" sz="5755"/>
              <a:t>Group -3 </a:t>
            </a:r>
            <a:endParaRPr sz="5755"/>
          </a:p>
          <a:p>
            <a:pPr indent="0" lvl="0" marL="0" rtl="0" algn="ctr">
              <a:spcBef>
                <a:spcPts val="0"/>
              </a:spcBef>
              <a:spcAft>
                <a:spcPts val="0"/>
              </a:spcAft>
              <a:buNone/>
            </a:pPr>
            <a:r>
              <a:t/>
            </a:r>
            <a:endParaRPr sz="5755"/>
          </a:p>
          <a:p>
            <a:pPr indent="0" lvl="0" marL="0" rtl="0" algn="ctr">
              <a:spcBef>
                <a:spcPts val="0"/>
              </a:spcBef>
              <a:spcAft>
                <a:spcPts val="0"/>
              </a:spcAft>
              <a:buNone/>
            </a:pPr>
            <a:r>
              <a:rPr lang="en" sz="5755"/>
              <a:t>Brenda Ondieki</a:t>
            </a:r>
            <a:endParaRPr sz="5755"/>
          </a:p>
          <a:p>
            <a:pPr indent="0" lvl="0" marL="0" rtl="0" algn="ctr">
              <a:spcBef>
                <a:spcPts val="0"/>
              </a:spcBef>
              <a:spcAft>
                <a:spcPts val="0"/>
              </a:spcAft>
              <a:buNone/>
            </a:pPr>
            <a:r>
              <a:rPr lang="en" sz="5755"/>
              <a:t>Sarika Vemana</a:t>
            </a:r>
            <a:endParaRPr sz="5755"/>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2"/>
          <p:cNvPicPr preferRelativeResize="0"/>
          <p:nvPr/>
        </p:nvPicPr>
        <p:blipFill>
          <a:blip r:embed="rId3">
            <a:alphaModFix/>
          </a:blip>
          <a:stretch>
            <a:fillRect/>
          </a:stretch>
        </p:blipFill>
        <p:spPr>
          <a:xfrm>
            <a:off x="216075" y="1482750"/>
            <a:ext cx="4585700" cy="3450624"/>
          </a:xfrm>
          <a:prstGeom prst="rect">
            <a:avLst/>
          </a:prstGeom>
          <a:noFill/>
          <a:ln>
            <a:noFill/>
          </a:ln>
        </p:spPr>
      </p:pic>
      <p:pic>
        <p:nvPicPr>
          <p:cNvPr id="189" name="Google Shape;189;p22"/>
          <p:cNvPicPr preferRelativeResize="0"/>
          <p:nvPr/>
        </p:nvPicPr>
        <p:blipFill>
          <a:blip r:embed="rId4">
            <a:alphaModFix/>
          </a:blip>
          <a:stretch>
            <a:fillRect/>
          </a:stretch>
        </p:blipFill>
        <p:spPr>
          <a:xfrm>
            <a:off x="4801775" y="1561338"/>
            <a:ext cx="4150576" cy="3372049"/>
          </a:xfrm>
          <a:prstGeom prst="rect">
            <a:avLst/>
          </a:prstGeom>
          <a:noFill/>
          <a:ln>
            <a:noFill/>
          </a:ln>
        </p:spPr>
      </p:pic>
      <p:sp>
        <p:nvSpPr>
          <p:cNvPr id="190" name="Google Shape;190;p22"/>
          <p:cNvSpPr txBox="1"/>
          <p:nvPr/>
        </p:nvSpPr>
        <p:spPr>
          <a:xfrm>
            <a:off x="276900" y="632375"/>
            <a:ext cx="3378000" cy="6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Nunito"/>
                <a:ea typeface="Nunito"/>
                <a:cs typeface="Nunito"/>
                <a:sym typeface="Nunito"/>
              </a:rPr>
              <a:t>Michigan Trends</a:t>
            </a:r>
            <a:endParaRPr sz="2000">
              <a:solidFill>
                <a:schemeClr val="lt1"/>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270275" y="229775"/>
            <a:ext cx="2499000" cy="37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00"/>
              <a:t>Overall USA</a:t>
            </a:r>
            <a:endParaRPr sz="1800"/>
          </a:p>
        </p:txBody>
      </p:sp>
      <p:pic>
        <p:nvPicPr>
          <p:cNvPr id="196" name="Google Shape;196;p23"/>
          <p:cNvPicPr preferRelativeResize="0"/>
          <p:nvPr/>
        </p:nvPicPr>
        <p:blipFill rotWithShape="1">
          <a:blip r:embed="rId3">
            <a:alphaModFix/>
          </a:blip>
          <a:srcRect b="2129" l="0" r="0" t="-2129"/>
          <a:stretch/>
        </p:blipFill>
        <p:spPr>
          <a:xfrm>
            <a:off x="761200" y="733350"/>
            <a:ext cx="5749176" cy="3771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4"/>
          <p:cNvPicPr preferRelativeResize="0"/>
          <p:nvPr/>
        </p:nvPicPr>
        <p:blipFill>
          <a:blip r:embed="rId3">
            <a:alphaModFix/>
          </a:blip>
          <a:stretch>
            <a:fillRect/>
          </a:stretch>
        </p:blipFill>
        <p:spPr>
          <a:xfrm>
            <a:off x="230900" y="1082550"/>
            <a:ext cx="8742750" cy="3824650"/>
          </a:xfrm>
          <a:prstGeom prst="rect">
            <a:avLst/>
          </a:prstGeom>
          <a:noFill/>
          <a:ln>
            <a:noFill/>
          </a:ln>
        </p:spPr>
      </p:pic>
      <p:sp>
        <p:nvSpPr>
          <p:cNvPr id="202" name="Google Shape;202;p24"/>
          <p:cNvSpPr txBox="1"/>
          <p:nvPr/>
        </p:nvSpPr>
        <p:spPr>
          <a:xfrm>
            <a:off x="302225" y="258275"/>
            <a:ext cx="7286700" cy="8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lt1"/>
                </a:solidFill>
                <a:highlight>
                  <a:srgbClr val="F7F7F7"/>
                </a:highlight>
                <a:latin typeface="Courier New"/>
                <a:ea typeface="Courier New"/>
                <a:cs typeface="Courier New"/>
                <a:sym typeface="Courier New"/>
              </a:rPr>
              <a:t>Weekly Sentiment Trends</a:t>
            </a:r>
            <a:endParaRPr b="1" sz="30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txBox="1"/>
          <p:nvPr>
            <p:ph idx="1" type="body"/>
          </p:nvPr>
        </p:nvSpPr>
        <p:spPr>
          <a:xfrm>
            <a:off x="327850" y="317100"/>
            <a:ext cx="8448900" cy="1902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8" name="Google Shape;208;p25"/>
          <p:cNvPicPr preferRelativeResize="0"/>
          <p:nvPr/>
        </p:nvPicPr>
        <p:blipFill>
          <a:blip r:embed="rId3">
            <a:alphaModFix/>
          </a:blip>
          <a:stretch>
            <a:fillRect/>
          </a:stretch>
        </p:blipFill>
        <p:spPr>
          <a:xfrm>
            <a:off x="267663" y="268450"/>
            <a:ext cx="8608674" cy="46066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6"/>
          <p:cNvPicPr preferRelativeResize="0"/>
          <p:nvPr/>
        </p:nvPicPr>
        <p:blipFill>
          <a:blip r:embed="rId3">
            <a:alphaModFix/>
          </a:blip>
          <a:stretch>
            <a:fillRect/>
          </a:stretch>
        </p:blipFill>
        <p:spPr>
          <a:xfrm>
            <a:off x="218750" y="917700"/>
            <a:ext cx="8726199" cy="4022476"/>
          </a:xfrm>
          <a:prstGeom prst="rect">
            <a:avLst/>
          </a:prstGeom>
          <a:noFill/>
          <a:ln>
            <a:noFill/>
          </a:ln>
        </p:spPr>
      </p:pic>
      <p:sp>
        <p:nvSpPr>
          <p:cNvPr id="214" name="Google Shape;214;p26"/>
          <p:cNvSpPr txBox="1"/>
          <p:nvPr/>
        </p:nvSpPr>
        <p:spPr>
          <a:xfrm>
            <a:off x="467100" y="274800"/>
            <a:ext cx="7995600" cy="64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400">
                <a:solidFill>
                  <a:schemeClr val="lt1"/>
                </a:solidFill>
              </a:rPr>
              <a:t>Total Vaccinations Per Week and Sentiment Trends</a:t>
            </a:r>
            <a:endParaRPr b="1" sz="2400">
              <a:solidFill>
                <a:schemeClr val="lt1"/>
              </a:solidFill>
            </a:endParaRPr>
          </a:p>
          <a:p>
            <a:pPr indent="0" lvl="0" marL="0" rtl="0" algn="l">
              <a:spcBef>
                <a:spcPts val="1200"/>
              </a:spcBef>
              <a:spcAft>
                <a:spcPts val="0"/>
              </a:spcAft>
              <a:buNone/>
            </a:pPr>
            <a:r>
              <a:t/>
            </a:r>
            <a:endParaRPr sz="2250">
              <a:solidFill>
                <a:schemeClr val="lt1"/>
              </a:solidFill>
              <a:highlight>
                <a:srgbClr val="F7F7F7"/>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27"/>
          <p:cNvPicPr preferRelativeResize="0"/>
          <p:nvPr/>
        </p:nvPicPr>
        <p:blipFill>
          <a:blip r:embed="rId3">
            <a:alphaModFix/>
          </a:blip>
          <a:stretch>
            <a:fillRect/>
          </a:stretch>
        </p:blipFill>
        <p:spPr>
          <a:xfrm>
            <a:off x="170350" y="241800"/>
            <a:ext cx="8756801" cy="46818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8"/>
          <p:cNvSpPr txBox="1"/>
          <p:nvPr>
            <p:ph type="title"/>
          </p:nvPr>
        </p:nvSpPr>
        <p:spPr>
          <a:xfrm>
            <a:off x="534275" y="327075"/>
            <a:ext cx="7505700" cy="53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00"/>
              <a:t>Word Cloud</a:t>
            </a:r>
            <a:endParaRPr b="1" sz="3000"/>
          </a:p>
        </p:txBody>
      </p:sp>
      <p:sp>
        <p:nvSpPr>
          <p:cNvPr id="225" name="Google Shape;225;p28"/>
          <p:cNvSpPr txBox="1"/>
          <p:nvPr>
            <p:ph idx="1" type="body"/>
          </p:nvPr>
        </p:nvSpPr>
        <p:spPr>
          <a:xfrm>
            <a:off x="242675" y="865275"/>
            <a:ext cx="8688600" cy="406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6" name="Google Shape;226;p28"/>
          <p:cNvPicPr preferRelativeResize="0"/>
          <p:nvPr/>
        </p:nvPicPr>
        <p:blipFill>
          <a:blip r:embed="rId3">
            <a:alphaModFix/>
          </a:blip>
          <a:stretch>
            <a:fillRect/>
          </a:stretch>
        </p:blipFill>
        <p:spPr>
          <a:xfrm>
            <a:off x="242675" y="838275"/>
            <a:ext cx="8625251" cy="4067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9"/>
          <p:cNvSpPr txBox="1"/>
          <p:nvPr>
            <p:ph type="title"/>
          </p:nvPr>
        </p:nvSpPr>
        <p:spPr>
          <a:xfrm>
            <a:off x="150075" y="157175"/>
            <a:ext cx="3609600" cy="362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Predictive Modeling</a:t>
            </a:r>
            <a:endParaRPr b="1"/>
          </a:p>
        </p:txBody>
      </p:sp>
      <p:sp>
        <p:nvSpPr>
          <p:cNvPr id="232" name="Google Shape;232;p29"/>
          <p:cNvSpPr txBox="1"/>
          <p:nvPr>
            <p:ph idx="1" type="body"/>
          </p:nvPr>
        </p:nvSpPr>
        <p:spPr>
          <a:xfrm>
            <a:off x="279600" y="692900"/>
            <a:ext cx="6060600" cy="2753400"/>
          </a:xfrm>
          <a:prstGeom prst="rect">
            <a:avLst/>
          </a:prstGeom>
        </p:spPr>
        <p:txBody>
          <a:bodyPr anchorCtr="0" anchor="t" bIns="91425" lIns="91425" spcFirstLastPara="1" rIns="91425" wrap="square" tIns="91425">
            <a:normAutofit fontScale="25000" lnSpcReduction="20000"/>
          </a:bodyPr>
          <a:lstStyle/>
          <a:p>
            <a:pPr indent="0" lvl="0" marL="0" rtl="0" algn="l">
              <a:lnSpc>
                <a:spcPct val="150000"/>
              </a:lnSpc>
              <a:spcBef>
                <a:spcPts val="0"/>
              </a:spcBef>
              <a:spcAft>
                <a:spcPts val="0"/>
              </a:spcAft>
              <a:buNone/>
            </a:pPr>
            <a:r>
              <a:rPr lang="en" sz="4800">
                <a:solidFill>
                  <a:srgbClr val="0D0D0D"/>
                </a:solidFill>
                <a:latin typeface="Nunito"/>
                <a:ea typeface="Nunito"/>
                <a:cs typeface="Nunito"/>
                <a:sym typeface="Nunito"/>
              </a:rPr>
              <a:t>We used ARIMA t</a:t>
            </a:r>
            <a:r>
              <a:rPr lang="en" sz="4800">
                <a:solidFill>
                  <a:srgbClr val="0D0D0D"/>
                </a:solidFill>
                <a:latin typeface="Nunito"/>
                <a:ea typeface="Nunito"/>
                <a:cs typeface="Nunito"/>
                <a:sym typeface="Nunito"/>
              </a:rPr>
              <a:t>ime series model and Random Forest Model</a:t>
            </a:r>
            <a:endParaRPr sz="4800">
              <a:solidFill>
                <a:srgbClr val="0D0D0D"/>
              </a:solidFill>
              <a:latin typeface="Nunito"/>
              <a:ea typeface="Nunito"/>
              <a:cs typeface="Nunito"/>
              <a:sym typeface="Nunito"/>
            </a:endParaRPr>
          </a:p>
          <a:p>
            <a:pPr indent="0" lvl="0" marL="0" rtl="0" algn="l">
              <a:lnSpc>
                <a:spcPct val="150000"/>
              </a:lnSpc>
              <a:spcBef>
                <a:spcPts val="0"/>
              </a:spcBef>
              <a:spcAft>
                <a:spcPts val="0"/>
              </a:spcAft>
              <a:buNone/>
            </a:pPr>
            <a:r>
              <a:rPr lang="en" sz="4800">
                <a:solidFill>
                  <a:srgbClr val="0D0D0D"/>
                </a:solidFill>
                <a:latin typeface="Nunito"/>
                <a:ea typeface="Nunito"/>
                <a:cs typeface="Nunito"/>
                <a:sym typeface="Nunito"/>
              </a:rPr>
              <a:t>We evaluated the ARIMA model using a walk-forward validation. </a:t>
            </a:r>
            <a:endParaRPr sz="4800">
              <a:solidFill>
                <a:srgbClr val="0D0D0D"/>
              </a:solidFill>
              <a:latin typeface="Nunito"/>
              <a:ea typeface="Nunito"/>
              <a:cs typeface="Nunito"/>
              <a:sym typeface="Nunito"/>
            </a:endParaRPr>
          </a:p>
          <a:p>
            <a:pPr indent="0" lvl="0" marL="0" rtl="0" algn="l">
              <a:lnSpc>
                <a:spcPct val="150000"/>
              </a:lnSpc>
              <a:spcBef>
                <a:spcPts val="0"/>
              </a:spcBef>
              <a:spcAft>
                <a:spcPts val="0"/>
              </a:spcAft>
              <a:buNone/>
            </a:pPr>
            <a:r>
              <a:rPr lang="en" sz="4800">
                <a:solidFill>
                  <a:srgbClr val="0D0D0D"/>
                </a:solidFill>
                <a:latin typeface="Nunito"/>
                <a:ea typeface="Nunito"/>
                <a:cs typeface="Nunito"/>
                <a:sym typeface="Nunito"/>
              </a:rPr>
              <a:t>Results</a:t>
            </a:r>
            <a:endParaRPr sz="4800">
              <a:solidFill>
                <a:srgbClr val="0D0D0D"/>
              </a:solidFill>
              <a:latin typeface="Nunito"/>
              <a:ea typeface="Nunito"/>
              <a:cs typeface="Nunito"/>
              <a:sym typeface="Nunito"/>
            </a:endParaRPr>
          </a:p>
          <a:p>
            <a:pPr indent="-304800" lvl="0" marL="457200" rtl="0" algn="l">
              <a:lnSpc>
                <a:spcPct val="150000"/>
              </a:lnSpc>
              <a:spcBef>
                <a:spcPts val="0"/>
              </a:spcBef>
              <a:spcAft>
                <a:spcPts val="0"/>
              </a:spcAft>
              <a:buClr>
                <a:srgbClr val="0D0D0D"/>
              </a:buClr>
              <a:buSzPct val="100000"/>
              <a:buFont typeface="Nunito"/>
              <a:buChar char="-"/>
            </a:pPr>
            <a:r>
              <a:rPr lang="en" sz="4800">
                <a:solidFill>
                  <a:srgbClr val="0D0D0D"/>
                </a:solidFill>
                <a:latin typeface="Nunito"/>
                <a:ea typeface="Nunito"/>
                <a:cs typeface="Nunito"/>
                <a:sym typeface="Nunito"/>
              </a:rPr>
              <a:t>For cases the </a:t>
            </a:r>
            <a:r>
              <a:rPr lang="en" sz="4800">
                <a:solidFill>
                  <a:srgbClr val="0D0D0D"/>
                </a:solidFill>
                <a:highlight>
                  <a:srgbClr val="FFFFFF"/>
                </a:highlight>
                <a:latin typeface="Nunito"/>
                <a:ea typeface="Nunito"/>
                <a:cs typeface="Nunito"/>
                <a:sym typeface="Nunito"/>
              </a:rPr>
              <a:t>Test RMSE score is: 15467997.312</a:t>
            </a:r>
            <a:endParaRPr sz="4800">
              <a:solidFill>
                <a:srgbClr val="0D0D0D"/>
              </a:solidFill>
              <a:highlight>
                <a:srgbClr val="FFFFFF"/>
              </a:highlight>
              <a:latin typeface="Nunito"/>
              <a:ea typeface="Nunito"/>
              <a:cs typeface="Nunito"/>
              <a:sym typeface="Nunito"/>
            </a:endParaRPr>
          </a:p>
          <a:p>
            <a:pPr indent="-304800" lvl="0" marL="457200" rtl="0" algn="l">
              <a:lnSpc>
                <a:spcPct val="150000"/>
              </a:lnSpc>
              <a:spcBef>
                <a:spcPts val="0"/>
              </a:spcBef>
              <a:spcAft>
                <a:spcPts val="0"/>
              </a:spcAft>
              <a:buClr>
                <a:srgbClr val="0D0D0D"/>
              </a:buClr>
              <a:buSzPct val="100000"/>
              <a:buFont typeface="Nunito"/>
              <a:buChar char="-"/>
            </a:pPr>
            <a:r>
              <a:rPr lang="en" sz="4800">
                <a:solidFill>
                  <a:srgbClr val="0D0D0D"/>
                </a:solidFill>
                <a:highlight>
                  <a:srgbClr val="FFFFFF"/>
                </a:highlight>
                <a:latin typeface="Nunito"/>
                <a:ea typeface="Nunito"/>
                <a:cs typeface="Nunito"/>
                <a:sym typeface="Nunito"/>
              </a:rPr>
              <a:t>For Deaths the Test RMSE score is : 181367.090</a:t>
            </a:r>
            <a:endParaRPr sz="4800">
              <a:solidFill>
                <a:srgbClr val="0D0D0D"/>
              </a:solidFill>
              <a:highlight>
                <a:srgbClr val="FFFFFF"/>
              </a:highlight>
              <a:latin typeface="Nunito"/>
              <a:ea typeface="Nunito"/>
              <a:cs typeface="Nunito"/>
              <a:sym typeface="Nunito"/>
            </a:endParaRPr>
          </a:p>
          <a:p>
            <a:pPr indent="0" lvl="0" marL="0" rtl="0" algn="l">
              <a:lnSpc>
                <a:spcPct val="150000"/>
              </a:lnSpc>
              <a:spcBef>
                <a:spcPts val="0"/>
              </a:spcBef>
              <a:spcAft>
                <a:spcPts val="0"/>
              </a:spcAft>
              <a:buNone/>
            </a:pPr>
            <a:r>
              <a:rPr lang="en" sz="4800">
                <a:solidFill>
                  <a:srgbClr val="0D0D0D"/>
                </a:solidFill>
                <a:latin typeface="Nunito"/>
                <a:ea typeface="Nunito"/>
                <a:cs typeface="Nunito"/>
                <a:sym typeface="Nunito"/>
              </a:rPr>
              <a:t>Evaluation Metrics for Cases </a:t>
            </a:r>
            <a:r>
              <a:rPr lang="en" sz="4800">
                <a:solidFill>
                  <a:srgbClr val="0D0D0D"/>
                </a:solidFill>
                <a:latin typeface="Nunito"/>
                <a:ea typeface="Nunito"/>
                <a:cs typeface="Nunito"/>
                <a:sym typeface="Nunito"/>
              </a:rPr>
              <a:t>using Random Forest Model is: </a:t>
            </a:r>
            <a:endParaRPr sz="4800">
              <a:solidFill>
                <a:srgbClr val="0D0D0D"/>
              </a:solidFill>
              <a:latin typeface="Nunito"/>
              <a:ea typeface="Nunito"/>
              <a:cs typeface="Nunito"/>
              <a:sym typeface="Nunito"/>
            </a:endParaRPr>
          </a:p>
          <a:p>
            <a:pPr indent="-304800" lvl="0" marL="457200" rtl="0" algn="l">
              <a:lnSpc>
                <a:spcPct val="150000"/>
              </a:lnSpc>
              <a:spcBef>
                <a:spcPts val="0"/>
              </a:spcBef>
              <a:spcAft>
                <a:spcPts val="0"/>
              </a:spcAft>
              <a:buClr>
                <a:srgbClr val="0D0D0D"/>
              </a:buClr>
              <a:buSzPct val="100000"/>
              <a:buFont typeface="Nunito"/>
              <a:buChar char="-"/>
            </a:pPr>
            <a:r>
              <a:rPr lang="en" sz="4800">
                <a:solidFill>
                  <a:srgbClr val="0D0D0D"/>
                </a:solidFill>
                <a:latin typeface="Nunito"/>
                <a:ea typeface="Nunito"/>
                <a:cs typeface="Nunito"/>
                <a:sym typeface="Nunito"/>
              </a:rPr>
              <a:t>RMSE: 43936506.53 </a:t>
            </a:r>
            <a:endParaRPr sz="4800">
              <a:solidFill>
                <a:srgbClr val="0D0D0D"/>
              </a:solidFill>
              <a:latin typeface="Nunito"/>
              <a:ea typeface="Nunito"/>
              <a:cs typeface="Nunito"/>
              <a:sym typeface="Nunito"/>
            </a:endParaRPr>
          </a:p>
          <a:p>
            <a:pPr indent="-304800" lvl="0" marL="457200" rtl="0" algn="l">
              <a:lnSpc>
                <a:spcPct val="150000"/>
              </a:lnSpc>
              <a:spcBef>
                <a:spcPts val="0"/>
              </a:spcBef>
              <a:spcAft>
                <a:spcPts val="0"/>
              </a:spcAft>
              <a:buClr>
                <a:srgbClr val="0D0D0D"/>
              </a:buClr>
              <a:buSzPct val="100000"/>
              <a:buFont typeface="Nunito"/>
              <a:buChar char="-"/>
            </a:pPr>
            <a:r>
              <a:rPr lang="en" sz="4800">
                <a:solidFill>
                  <a:srgbClr val="0D0D0D"/>
                </a:solidFill>
                <a:latin typeface="Nunito"/>
                <a:ea typeface="Nunito"/>
                <a:cs typeface="Nunito"/>
                <a:sym typeface="Nunito"/>
              </a:rPr>
              <a:t>R-squared (R²): 0.3972934738907907</a:t>
            </a:r>
            <a:endParaRPr sz="4800">
              <a:solidFill>
                <a:srgbClr val="0D0D0D"/>
              </a:solidFill>
              <a:latin typeface="Nunito"/>
              <a:ea typeface="Nunito"/>
              <a:cs typeface="Nunito"/>
              <a:sym typeface="Nunito"/>
            </a:endParaRPr>
          </a:p>
          <a:p>
            <a:pPr indent="0" lvl="0" marL="0" rtl="0" algn="l">
              <a:lnSpc>
                <a:spcPct val="150000"/>
              </a:lnSpc>
              <a:spcBef>
                <a:spcPts val="0"/>
              </a:spcBef>
              <a:spcAft>
                <a:spcPts val="0"/>
              </a:spcAft>
              <a:buNone/>
            </a:pPr>
            <a:r>
              <a:rPr lang="en" sz="4800">
                <a:solidFill>
                  <a:srgbClr val="0D0D0D"/>
                </a:solidFill>
                <a:latin typeface="Nunito"/>
                <a:ea typeface="Nunito"/>
                <a:cs typeface="Nunito"/>
                <a:sym typeface="Nunito"/>
              </a:rPr>
              <a:t>Evaluation Metrics for Deaths using Random Forest Model is: </a:t>
            </a:r>
            <a:endParaRPr sz="4800">
              <a:solidFill>
                <a:srgbClr val="0D0D0D"/>
              </a:solidFill>
              <a:latin typeface="Nunito"/>
              <a:ea typeface="Nunito"/>
              <a:cs typeface="Nunito"/>
              <a:sym typeface="Nunito"/>
            </a:endParaRPr>
          </a:p>
          <a:p>
            <a:pPr indent="-304800" lvl="0" marL="457200" rtl="0" algn="l">
              <a:lnSpc>
                <a:spcPct val="150000"/>
              </a:lnSpc>
              <a:spcBef>
                <a:spcPts val="0"/>
              </a:spcBef>
              <a:spcAft>
                <a:spcPts val="0"/>
              </a:spcAft>
              <a:buClr>
                <a:srgbClr val="0D0D0D"/>
              </a:buClr>
              <a:buSzPct val="100000"/>
              <a:buFont typeface="Nunito"/>
              <a:buChar char="-"/>
            </a:pPr>
            <a:r>
              <a:rPr lang="en" sz="4800">
                <a:solidFill>
                  <a:srgbClr val="0D0D0D"/>
                </a:solidFill>
                <a:latin typeface="Nunito"/>
                <a:ea typeface="Nunito"/>
                <a:cs typeface="Nunito"/>
                <a:sym typeface="Nunito"/>
              </a:rPr>
              <a:t>RMSE: 333870.90 </a:t>
            </a:r>
            <a:endParaRPr sz="4800">
              <a:solidFill>
                <a:srgbClr val="0D0D0D"/>
              </a:solidFill>
              <a:latin typeface="Nunito"/>
              <a:ea typeface="Nunito"/>
              <a:cs typeface="Nunito"/>
              <a:sym typeface="Nunito"/>
            </a:endParaRPr>
          </a:p>
          <a:p>
            <a:pPr indent="-304800" lvl="0" marL="457200" rtl="0" algn="l">
              <a:lnSpc>
                <a:spcPct val="150000"/>
              </a:lnSpc>
              <a:spcBef>
                <a:spcPts val="0"/>
              </a:spcBef>
              <a:spcAft>
                <a:spcPts val="0"/>
              </a:spcAft>
              <a:buClr>
                <a:srgbClr val="0D0D0D"/>
              </a:buClr>
              <a:buSzPct val="100000"/>
              <a:buFont typeface="Nunito"/>
              <a:buChar char="-"/>
            </a:pPr>
            <a:r>
              <a:rPr lang="en" sz="4800">
                <a:solidFill>
                  <a:srgbClr val="0D0D0D"/>
                </a:solidFill>
                <a:latin typeface="Nunito"/>
                <a:ea typeface="Nunito"/>
                <a:cs typeface="Nunito"/>
                <a:sym typeface="Nunito"/>
              </a:rPr>
              <a:t>R-squared (R²): 0.7350930077784933</a:t>
            </a:r>
            <a:endParaRPr sz="4800">
              <a:solidFill>
                <a:srgbClr val="0D0D0D"/>
              </a:solidFill>
              <a:latin typeface="Nunito"/>
              <a:ea typeface="Nunito"/>
              <a:cs typeface="Nunito"/>
              <a:sym typeface="Nunito"/>
            </a:endParaRPr>
          </a:p>
          <a:p>
            <a:pPr indent="0" lvl="0" marL="0" rtl="0" algn="l">
              <a:spcBef>
                <a:spcPts val="0"/>
              </a:spcBef>
              <a:spcAft>
                <a:spcPts val="0"/>
              </a:spcAft>
              <a:buNone/>
            </a:pPr>
            <a:r>
              <a:t/>
            </a:r>
            <a:endParaRPr sz="5857">
              <a:latin typeface="Arial"/>
              <a:ea typeface="Arial"/>
              <a:cs typeface="Arial"/>
              <a:sym typeface="Arial"/>
            </a:endParaRPr>
          </a:p>
          <a:p>
            <a:pPr indent="0" lvl="0" marL="0" rtl="0" algn="l">
              <a:spcBef>
                <a:spcPts val="1200"/>
              </a:spcBef>
              <a:spcAft>
                <a:spcPts val="0"/>
              </a:spcAft>
              <a:buNone/>
            </a:pPr>
            <a:r>
              <a:t/>
            </a:r>
            <a:endParaRPr sz="5857">
              <a:latin typeface="Arial"/>
              <a:ea typeface="Arial"/>
              <a:cs typeface="Arial"/>
              <a:sym typeface="Arial"/>
            </a:endParaRPr>
          </a:p>
          <a:p>
            <a:pPr indent="0" lvl="0" marL="0" rtl="0" algn="l">
              <a:spcBef>
                <a:spcPts val="1200"/>
              </a:spcBef>
              <a:spcAft>
                <a:spcPts val="0"/>
              </a:spcAft>
              <a:buNone/>
            </a:pPr>
            <a:r>
              <a:t/>
            </a:r>
            <a:endParaRPr sz="6657"/>
          </a:p>
          <a:p>
            <a:pPr indent="0" lvl="0" marL="0" rtl="0" algn="l">
              <a:spcBef>
                <a:spcPts val="1200"/>
              </a:spcBef>
              <a:spcAft>
                <a:spcPts val="0"/>
              </a:spcAft>
              <a:buNone/>
            </a:pPr>
            <a:r>
              <a:t/>
            </a:r>
            <a:endParaRPr sz="1050">
              <a:solidFill>
                <a:srgbClr val="1F1F1F"/>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050">
              <a:solidFill>
                <a:srgbClr val="1F1F1F"/>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050">
              <a:solidFill>
                <a:srgbClr val="1F1F1F"/>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A31515"/>
              </a:solidFill>
              <a:highlight>
                <a:srgbClr val="F7F7F7"/>
              </a:highlight>
              <a:latin typeface="Courier New"/>
              <a:ea typeface="Courier New"/>
              <a:cs typeface="Courier New"/>
              <a:sym typeface="Courier New"/>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graphicFrame>
        <p:nvGraphicFramePr>
          <p:cNvPr id="233" name="Google Shape;233;p29"/>
          <p:cNvGraphicFramePr/>
          <p:nvPr/>
        </p:nvGraphicFramePr>
        <p:xfrm>
          <a:off x="432950" y="3446300"/>
          <a:ext cx="3000000" cy="3000000"/>
        </p:xfrm>
        <a:graphic>
          <a:graphicData uri="http://schemas.openxmlformats.org/drawingml/2006/table">
            <a:tbl>
              <a:tblPr>
                <a:noFill/>
                <a:tableStyleId>{D052CFB0-47C4-4DBD-8D90-3EDF3E0C537F}</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lang="en" sz="1300">
                          <a:latin typeface="Nunito"/>
                          <a:ea typeface="Nunito"/>
                          <a:cs typeface="Nunito"/>
                          <a:sym typeface="Nunito"/>
                        </a:rPr>
                        <a:t>Metric</a:t>
                      </a:r>
                      <a:endParaRPr sz="13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300">
                          <a:latin typeface="Nunito"/>
                          <a:ea typeface="Nunito"/>
                          <a:cs typeface="Nunito"/>
                          <a:sym typeface="Nunito"/>
                        </a:rPr>
                        <a:t>ARIMA (Cases)</a:t>
                      </a:r>
                      <a:endParaRPr sz="13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300">
                          <a:latin typeface="Nunito"/>
                          <a:ea typeface="Nunito"/>
                          <a:cs typeface="Nunito"/>
                          <a:sym typeface="Nunito"/>
                        </a:rPr>
                        <a:t>ARIMA(Deaths)</a:t>
                      </a:r>
                      <a:endParaRPr sz="13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300">
                          <a:latin typeface="Nunito"/>
                          <a:ea typeface="Nunito"/>
                          <a:cs typeface="Nunito"/>
                          <a:sym typeface="Nunito"/>
                        </a:rPr>
                        <a:t>RF (Cases)</a:t>
                      </a:r>
                      <a:endParaRPr sz="13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300">
                          <a:latin typeface="Nunito"/>
                          <a:ea typeface="Nunito"/>
                          <a:cs typeface="Nunito"/>
                          <a:sym typeface="Nunito"/>
                        </a:rPr>
                        <a:t>RF (Deaths)</a:t>
                      </a:r>
                      <a:endParaRPr sz="13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 sz="1300">
                          <a:latin typeface="Nunito"/>
                          <a:ea typeface="Nunito"/>
                          <a:cs typeface="Nunito"/>
                          <a:sym typeface="Nunito"/>
                        </a:rPr>
                        <a:t>RMSE</a:t>
                      </a:r>
                      <a:endParaRPr sz="1300">
                        <a:latin typeface="Nunito"/>
                        <a:ea typeface="Nunito"/>
                        <a:cs typeface="Nunito"/>
                        <a:sym typeface="Nunito"/>
                      </a:endParaRPr>
                    </a:p>
                  </a:txBody>
                  <a:tcPr marT="91425" marB="91425" marR="91425" marL="91425"/>
                </a:tc>
                <a:tc>
                  <a:txBody>
                    <a:bodyPr/>
                    <a:lstStyle/>
                    <a:p>
                      <a:pPr indent="0" lvl="0" marL="0" rtl="0" algn="l">
                        <a:lnSpc>
                          <a:spcPct val="150000"/>
                        </a:lnSpc>
                        <a:spcBef>
                          <a:spcPts val="0"/>
                        </a:spcBef>
                        <a:spcAft>
                          <a:spcPts val="0"/>
                        </a:spcAft>
                        <a:buNone/>
                      </a:pPr>
                      <a:r>
                        <a:rPr lang="en" sz="1100">
                          <a:solidFill>
                            <a:srgbClr val="1F1F1F"/>
                          </a:solidFill>
                          <a:highlight>
                            <a:schemeClr val="dk1"/>
                          </a:highlight>
                          <a:latin typeface="Nunito"/>
                          <a:ea typeface="Nunito"/>
                          <a:cs typeface="Nunito"/>
                          <a:sym typeface="Nunito"/>
                        </a:rPr>
                        <a:t>15467997.312</a:t>
                      </a:r>
                      <a:endParaRPr sz="1100"/>
                    </a:p>
                  </a:txBody>
                  <a:tcPr marT="91425" marB="91425" marR="91425" marL="91425"/>
                </a:tc>
                <a:tc>
                  <a:txBody>
                    <a:bodyPr/>
                    <a:lstStyle/>
                    <a:p>
                      <a:pPr indent="0" lvl="0" marL="0" rtl="0" algn="l">
                        <a:spcBef>
                          <a:spcPts val="0"/>
                        </a:spcBef>
                        <a:spcAft>
                          <a:spcPts val="0"/>
                        </a:spcAft>
                        <a:buNone/>
                      </a:pPr>
                      <a:r>
                        <a:rPr lang="en" sz="1100">
                          <a:latin typeface="Nunito"/>
                          <a:ea typeface="Nunito"/>
                          <a:cs typeface="Nunito"/>
                          <a:sym typeface="Nunito"/>
                        </a:rPr>
                        <a:t>181367.09</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100">
                          <a:latin typeface="Nunito"/>
                          <a:ea typeface="Nunito"/>
                          <a:cs typeface="Nunito"/>
                          <a:sym typeface="Nunito"/>
                        </a:rPr>
                        <a:t>43936506.53</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100">
                          <a:latin typeface="Nunito"/>
                          <a:ea typeface="Nunito"/>
                          <a:cs typeface="Nunito"/>
                          <a:sym typeface="Nunito"/>
                        </a:rPr>
                        <a:t>333870.90</a:t>
                      </a:r>
                      <a:endParaRPr sz="11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 sz="1300">
                          <a:latin typeface="Nunito"/>
                          <a:ea typeface="Nunito"/>
                          <a:cs typeface="Nunito"/>
                          <a:sym typeface="Nunito"/>
                        </a:rPr>
                        <a:t>R-squared (R²)</a:t>
                      </a:r>
                      <a:endParaRPr sz="13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a:t>        -</a:t>
                      </a:r>
                      <a:endParaRPr/>
                    </a:p>
                  </a:txBody>
                  <a:tcPr marT="91425" marB="91425" marR="91425" marL="91425"/>
                </a:tc>
                <a:tc>
                  <a:txBody>
                    <a:bodyPr/>
                    <a:lstStyle/>
                    <a:p>
                      <a:pPr indent="0" lvl="0" marL="0" rtl="0" algn="l">
                        <a:spcBef>
                          <a:spcPts val="0"/>
                        </a:spcBef>
                        <a:spcAft>
                          <a:spcPts val="0"/>
                        </a:spcAft>
                        <a:buNone/>
                      </a:pPr>
                      <a:r>
                        <a:rPr lang="en"/>
                        <a:t>           -</a:t>
                      </a:r>
                      <a:endParaRPr/>
                    </a:p>
                  </a:txBody>
                  <a:tcPr marT="91425" marB="91425" marR="91425" marL="91425"/>
                </a:tc>
                <a:tc>
                  <a:txBody>
                    <a:bodyPr/>
                    <a:lstStyle/>
                    <a:p>
                      <a:pPr indent="0" lvl="0" marL="0" rtl="0" algn="l">
                        <a:spcBef>
                          <a:spcPts val="0"/>
                        </a:spcBef>
                        <a:spcAft>
                          <a:spcPts val="0"/>
                        </a:spcAft>
                        <a:buNone/>
                      </a:pPr>
                      <a:r>
                        <a:rPr lang="en" sz="1100">
                          <a:latin typeface="Nunito"/>
                          <a:ea typeface="Nunito"/>
                          <a:cs typeface="Nunito"/>
                          <a:sym typeface="Nunito"/>
                        </a:rPr>
                        <a:t>0.397</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100">
                          <a:latin typeface="Nunito"/>
                          <a:ea typeface="Nunito"/>
                          <a:cs typeface="Nunito"/>
                          <a:sym typeface="Nunito"/>
                        </a:rPr>
                        <a:t>0.735</a:t>
                      </a:r>
                      <a:endParaRPr sz="1100">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0"/>
          <p:cNvSpPr txBox="1"/>
          <p:nvPr>
            <p:ph idx="1" type="body"/>
          </p:nvPr>
        </p:nvSpPr>
        <p:spPr>
          <a:xfrm>
            <a:off x="407000" y="2571750"/>
            <a:ext cx="8451300" cy="234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9" name="Google Shape;239;p30"/>
          <p:cNvPicPr preferRelativeResize="0"/>
          <p:nvPr/>
        </p:nvPicPr>
        <p:blipFill>
          <a:blip r:embed="rId3">
            <a:alphaModFix/>
          </a:blip>
          <a:stretch>
            <a:fillRect/>
          </a:stretch>
        </p:blipFill>
        <p:spPr>
          <a:xfrm>
            <a:off x="203325" y="230800"/>
            <a:ext cx="8737349" cy="2340900"/>
          </a:xfrm>
          <a:prstGeom prst="rect">
            <a:avLst/>
          </a:prstGeom>
          <a:noFill/>
          <a:ln>
            <a:noFill/>
          </a:ln>
        </p:spPr>
      </p:pic>
      <p:pic>
        <p:nvPicPr>
          <p:cNvPr id="240" name="Google Shape;240;p30"/>
          <p:cNvPicPr preferRelativeResize="0"/>
          <p:nvPr/>
        </p:nvPicPr>
        <p:blipFill>
          <a:blip r:embed="rId4">
            <a:alphaModFix/>
          </a:blip>
          <a:stretch>
            <a:fillRect/>
          </a:stretch>
        </p:blipFill>
        <p:spPr>
          <a:xfrm>
            <a:off x="203325" y="2571700"/>
            <a:ext cx="8737352" cy="23409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1"/>
          <p:cNvSpPr txBox="1"/>
          <p:nvPr>
            <p:ph type="title"/>
          </p:nvPr>
        </p:nvSpPr>
        <p:spPr>
          <a:xfrm>
            <a:off x="670775" y="291250"/>
            <a:ext cx="7505700" cy="5274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n" sz="2400">
                <a:highlight>
                  <a:srgbClr val="F7F7F7"/>
                </a:highlight>
                <a:latin typeface="Arial"/>
                <a:ea typeface="Arial"/>
                <a:cs typeface="Arial"/>
                <a:sym typeface="Arial"/>
              </a:rPr>
              <a:t>COVID-19 Cases Forecast - ARIMA Modeling</a:t>
            </a:r>
            <a:endParaRPr b="1" sz="2400">
              <a:highlight>
                <a:srgbClr val="F7F7F7"/>
              </a:highlight>
              <a:latin typeface="Arial"/>
              <a:ea typeface="Arial"/>
              <a:cs typeface="Arial"/>
              <a:sym typeface="Arial"/>
            </a:endParaRPr>
          </a:p>
          <a:p>
            <a:pPr indent="0" lvl="0" marL="0" rtl="0" algn="l">
              <a:spcBef>
                <a:spcPts val="0"/>
              </a:spcBef>
              <a:spcAft>
                <a:spcPts val="0"/>
              </a:spcAft>
              <a:buNone/>
            </a:pPr>
            <a:r>
              <a:t/>
            </a:r>
            <a:endParaRPr/>
          </a:p>
        </p:txBody>
      </p:sp>
      <p:sp>
        <p:nvSpPr>
          <p:cNvPr id="246" name="Google Shape;246;p31"/>
          <p:cNvSpPr txBox="1"/>
          <p:nvPr>
            <p:ph idx="1" type="body"/>
          </p:nvPr>
        </p:nvSpPr>
        <p:spPr>
          <a:xfrm>
            <a:off x="318725" y="884725"/>
            <a:ext cx="8506500" cy="1978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7" name="Google Shape;247;p31"/>
          <p:cNvPicPr preferRelativeResize="0"/>
          <p:nvPr/>
        </p:nvPicPr>
        <p:blipFill>
          <a:blip r:embed="rId3">
            <a:alphaModFix/>
          </a:blip>
          <a:stretch>
            <a:fillRect/>
          </a:stretch>
        </p:blipFill>
        <p:spPr>
          <a:xfrm>
            <a:off x="203325" y="752900"/>
            <a:ext cx="8704376" cy="1978201"/>
          </a:xfrm>
          <a:prstGeom prst="rect">
            <a:avLst/>
          </a:prstGeom>
          <a:noFill/>
          <a:ln>
            <a:noFill/>
          </a:ln>
        </p:spPr>
      </p:pic>
      <p:pic>
        <p:nvPicPr>
          <p:cNvPr id="248" name="Google Shape;248;p31"/>
          <p:cNvPicPr preferRelativeResize="0"/>
          <p:nvPr/>
        </p:nvPicPr>
        <p:blipFill>
          <a:blip r:embed="rId4">
            <a:alphaModFix/>
          </a:blip>
          <a:stretch>
            <a:fillRect/>
          </a:stretch>
        </p:blipFill>
        <p:spPr>
          <a:xfrm>
            <a:off x="334900" y="2862925"/>
            <a:ext cx="8441225" cy="2064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5395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300"/>
              <a:t>Agenda</a:t>
            </a:r>
            <a:endParaRPr sz="3300"/>
          </a:p>
        </p:txBody>
      </p:sp>
      <p:sp>
        <p:nvSpPr>
          <p:cNvPr id="135" name="Google Shape;135;p14"/>
          <p:cNvSpPr txBox="1"/>
          <p:nvPr>
            <p:ph idx="1" type="body"/>
          </p:nvPr>
        </p:nvSpPr>
        <p:spPr>
          <a:xfrm>
            <a:off x="819150" y="1494150"/>
            <a:ext cx="7505700" cy="3257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3046"/>
              <a:t>&gt;Introduction</a:t>
            </a:r>
            <a:endParaRPr sz="3046"/>
          </a:p>
          <a:p>
            <a:pPr indent="0" lvl="0" marL="0" rtl="0" algn="l">
              <a:lnSpc>
                <a:spcPct val="95000"/>
              </a:lnSpc>
              <a:spcBef>
                <a:spcPts val="1200"/>
              </a:spcBef>
              <a:spcAft>
                <a:spcPts val="0"/>
              </a:spcAft>
              <a:buSzPts val="1018"/>
              <a:buNone/>
            </a:pPr>
            <a:r>
              <a:rPr lang="en" sz="3046"/>
              <a:t>&gt; History</a:t>
            </a:r>
            <a:endParaRPr sz="3046"/>
          </a:p>
          <a:p>
            <a:pPr indent="0" lvl="0" marL="0" rtl="0" algn="l">
              <a:lnSpc>
                <a:spcPct val="95000"/>
              </a:lnSpc>
              <a:spcBef>
                <a:spcPts val="1200"/>
              </a:spcBef>
              <a:spcAft>
                <a:spcPts val="0"/>
              </a:spcAft>
              <a:buSzPts val="1018"/>
              <a:buNone/>
            </a:pPr>
            <a:r>
              <a:rPr lang="en" sz="3046"/>
              <a:t>&gt; EDA</a:t>
            </a:r>
            <a:endParaRPr sz="3046"/>
          </a:p>
          <a:p>
            <a:pPr indent="0" lvl="0" marL="0" rtl="0" algn="l">
              <a:lnSpc>
                <a:spcPct val="95000"/>
              </a:lnSpc>
              <a:spcBef>
                <a:spcPts val="1200"/>
              </a:spcBef>
              <a:spcAft>
                <a:spcPts val="0"/>
              </a:spcAft>
              <a:buSzPts val="1018"/>
              <a:buNone/>
            </a:pPr>
            <a:r>
              <a:rPr lang="en" sz="3046"/>
              <a:t>&gt; Modelling</a:t>
            </a:r>
            <a:endParaRPr sz="3046"/>
          </a:p>
          <a:p>
            <a:pPr indent="0" lvl="0" marL="0" rtl="0" algn="l">
              <a:lnSpc>
                <a:spcPct val="95000"/>
              </a:lnSpc>
              <a:spcBef>
                <a:spcPts val="1200"/>
              </a:spcBef>
              <a:spcAft>
                <a:spcPts val="0"/>
              </a:spcAft>
              <a:buSzPts val="1018"/>
              <a:buNone/>
            </a:pPr>
            <a:r>
              <a:rPr lang="en" sz="3046"/>
              <a:t>&gt;Conclusion</a:t>
            </a:r>
            <a:endParaRPr sz="3046"/>
          </a:p>
          <a:p>
            <a:pPr indent="0" lvl="0" marL="0" rtl="0" algn="l">
              <a:lnSpc>
                <a:spcPct val="95000"/>
              </a:lnSpc>
              <a:spcBef>
                <a:spcPts val="1200"/>
              </a:spcBef>
              <a:spcAft>
                <a:spcPts val="1200"/>
              </a:spcAft>
              <a:buSzPts val="1018"/>
              <a:buNone/>
            </a:pPr>
            <a:r>
              <a:t/>
            </a:r>
            <a:endParaRPr sz="1202"/>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txBox="1"/>
          <p:nvPr>
            <p:ph type="title"/>
          </p:nvPr>
        </p:nvSpPr>
        <p:spPr>
          <a:xfrm>
            <a:off x="736725" y="334550"/>
            <a:ext cx="7505700" cy="55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COVID-19 Forecast - Random Forest</a:t>
            </a:r>
            <a:endParaRPr b="1"/>
          </a:p>
        </p:txBody>
      </p:sp>
      <p:sp>
        <p:nvSpPr>
          <p:cNvPr id="254" name="Google Shape;254;p32"/>
          <p:cNvSpPr txBox="1"/>
          <p:nvPr>
            <p:ph idx="1" type="body"/>
          </p:nvPr>
        </p:nvSpPr>
        <p:spPr>
          <a:xfrm>
            <a:off x="219800" y="884750"/>
            <a:ext cx="8704500" cy="2027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5" name="Google Shape;255;p32"/>
          <p:cNvPicPr preferRelativeResize="0"/>
          <p:nvPr/>
        </p:nvPicPr>
        <p:blipFill>
          <a:blip r:embed="rId3">
            <a:alphaModFix/>
          </a:blip>
          <a:stretch>
            <a:fillRect/>
          </a:stretch>
        </p:blipFill>
        <p:spPr>
          <a:xfrm>
            <a:off x="219800" y="884750"/>
            <a:ext cx="8704502" cy="1942287"/>
          </a:xfrm>
          <a:prstGeom prst="rect">
            <a:avLst/>
          </a:prstGeom>
          <a:noFill/>
          <a:ln>
            <a:noFill/>
          </a:ln>
        </p:spPr>
      </p:pic>
      <p:pic>
        <p:nvPicPr>
          <p:cNvPr id="256" name="Google Shape;256;p32"/>
          <p:cNvPicPr preferRelativeResize="0"/>
          <p:nvPr/>
        </p:nvPicPr>
        <p:blipFill>
          <a:blip r:embed="rId4">
            <a:alphaModFix/>
          </a:blip>
          <a:stretch>
            <a:fillRect/>
          </a:stretch>
        </p:blipFill>
        <p:spPr>
          <a:xfrm>
            <a:off x="219800" y="2991132"/>
            <a:ext cx="8704499" cy="188309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3"/>
          <p:cNvSpPr txBox="1"/>
          <p:nvPr>
            <p:ph type="title"/>
          </p:nvPr>
        </p:nvSpPr>
        <p:spPr>
          <a:xfrm>
            <a:off x="819150" y="351050"/>
            <a:ext cx="7505700" cy="56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900"/>
              <a:t>Conclusion</a:t>
            </a:r>
            <a:endParaRPr b="1" sz="2900"/>
          </a:p>
        </p:txBody>
      </p:sp>
      <p:sp>
        <p:nvSpPr>
          <p:cNvPr id="262" name="Google Shape;262;p33"/>
          <p:cNvSpPr txBox="1"/>
          <p:nvPr>
            <p:ph idx="1" type="body"/>
          </p:nvPr>
        </p:nvSpPr>
        <p:spPr>
          <a:xfrm>
            <a:off x="252750" y="917750"/>
            <a:ext cx="8638500" cy="3972900"/>
          </a:xfrm>
          <a:prstGeom prst="rect">
            <a:avLst/>
          </a:prstGeom>
        </p:spPr>
        <p:txBody>
          <a:bodyPr anchorCtr="0" anchor="t" bIns="91425" lIns="91425" spcFirstLastPara="1" rIns="91425" wrap="square" tIns="91425">
            <a:normAutofit lnSpcReduction="20000"/>
          </a:bodyPr>
          <a:lstStyle/>
          <a:p>
            <a:pPr indent="-330200" lvl="0" marL="457200" rtl="0" algn="l">
              <a:lnSpc>
                <a:spcPct val="150000"/>
              </a:lnSpc>
              <a:spcBef>
                <a:spcPts val="0"/>
              </a:spcBef>
              <a:spcAft>
                <a:spcPts val="0"/>
              </a:spcAft>
              <a:buClr>
                <a:srgbClr val="202122"/>
              </a:buClr>
              <a:buSzPts val="1600"/>
              <a:buFont typeface="Nunito"/>
              <a:buChar char="-"/>
            </a:pPr>
            <a:r>
              <a:rPr lang="en" sz="1600">
                <a:solidFill>
                  <a:srgbClr val="202122"/>
                </a:solidFill>
                <a:latin typeface="Nunito"/>
                <a:ea typeface="Nunito"/>
                <a:cs typeface="Nunito"/>
                <a:sym typeface="Nunito"/>
              </a:rPr>
              <a:t>Infection spikes in late 2021 and early 2022 were driven by Delta and Omicron variants, showing the virus's adaptability.</a:t>
            </a:r>
            <a:endParaRPr sz="1600">
              <a:solidFill>
                <a:srgbClr val="202122"/>
              </a:solidFill>
              <a:latin typeface="Nunito"/>
              <a:ea typeface="Nunito"/>
              <a:cs typeface="Nunito"/>
              <a:sym typeface="Nunito"/>
            </a:endParaRPr>
          </a:p>
          <a:p>
            <a:pPr indent="-330200" lvl="0" marL="457200" rtl="0" algn="l">
              <a:lnSpc>
                <a:spcPct val="150000"/>
              </a:lnSpc>
              <a:spcBef>
                <a:spcPts val="0"/>
              </a:spcBef>
              <a:spcAft>
                <a:spcPts val="0"/>
              </a:spcAft>
              <a:buClr>
                <a:srgbClr val="202122"/>
              </a:buClr>
              <a:buSzPts val="1600"/>
              <a:buFont typeface="Nunito"/>
              <a:buChar char="-"/>
            </a:pPr>
            <a:r>
              <a:rPr lang="en" sz="1600">
                <a:solidFill>
                  <a:srgbClr val="202122"/>
                </a:solidFill>
                <a:latin typeface="Nunito"/>
                <a:ea typeface="Nunito"/>
                <a:cs typeface="Nunito"/>
                <a:sym typeface="Nunito"/>
              </a:rPr>
              <a:t>The gap between cases and deaths widened due to improved treatments and vaccines, though surges persisted.</a:t>
            </a:r>
            <a:endParaRPr sz="1600">
              <a:solidFill>
                <a:srgbClr val="202122"/>
              </a:solidFill>
              <a:latin typeface="Nunito"/>
              <a:ea typeface="Nunito"/>
              <a:cs typeface="Nunito"/>
              <a:sym typeface="Nunito"/>
            </a:endParaRPr>
          </a:p>
          <a:p>
            <a:pPr indent="-330200" lvl="0" marL="457200" rtl="0" algn="l">
              <a:lnSpc>
                <a:spcPct val="150000"/>
              </a:lnSpc>
              <a:spcBef>
                <a:spcPts val="0"/>
              </a:spcBef>
              <a:spcAft>
                <a:spcPts val="0"/>
              </a:spcAft>
              <a:buClr>
                <a:srgbClr val="202122"/>
              </a:buClr>
              <a:buSzPts val="1600"/>
              <a:buFont typeface="Nunito"/>
              <a:buChar char="-"/>
            </a:pPr>
            <a:r>
              <a:rPr lang="en" sz="1600">
                <a:solidFill>
                  <a:srgbClr val="202122"/>
                </a:solidFill>
                <a:latin typeface="Nunito"/>
                <a:ea typeface="Nunito"/>
                <a:cs typeface="Nunito"/>
                <a:sym typeface="Nunito"/>
              </a:rPr>
              <a:t>Vaccination efforts initially reduced death rates but lost impact over time due to waning immunity and lower demand.</a:t>
            </a:r>
            <a:endParaRPr sz="1600">
              <a:solidFill>
                <a:srgbClr val="202122"/>
              </a:solidFill>
              <a:latin typeface="Nunito"/>
              <a:ea typeface="Nunito"/>
              <a:cs typeface="Nunito"/>
              <a:sym typeface="Nunito"/>
            </a:endParaRPr>
          </a:p>
          <a:p>
            <a:pPr indent="-330200" lvl="0" marL="457200" rtl="0" algn="l">
              <a:lnSpc>
                <a:spcPct val="150000"/>
              </a:lnSpc>
              <a:spcBef>
                <a:spcPts val="0"/>
              </a:spcBef>
              <a:spcAft>
                <a:spcPts val="0"/>
              </a:spcAft>
              <a:buClr>
                <a:srgbClr val="202122"/>
              </a:buClr>
              <a:buSzPts val="1600"/>
              <a:buFont typeface="Nunito"/>
              <a:buChar char="-"/>
            </a:pPr>
            <a:r>
              <a:rPr lang="en" sz="1600">
                <a:solidFill>
                  <a:srgbClr val="202122"/>
                </a:solidFill>
                <a:latin typeface="Nunito"/>
                <a:ea typeface="Nunito"/>
                <a:cs typeface="Nunito"/>
                <a:sym typeface="Nunito"/>
              </a:rPr>
              <a:t>High-population states like California, Texas, and New York had the most cases and deaths due to density, healthcare strain, and policies.</a:t>
            </a:r>
            <a:endParaRPr sz="1600">
              <a:solidFill>
                <a:srgbClr val="202122"/>
              </a:solidFill>
              <a:latin typeface="Nunito"/>
              <a:ea typeface="Nunito"/>
              <a:cs typeface="Nunito"/>
              <a:sym typeface="Nunito"/>
            </a:endParaRPr>
          </a:p>
          <a:p>
            <a:pPr indent="-330200" lvl="0" marL="457200" rtl="0" algn="l">
              <a:lnSpc>
                <a:spcPct val="150000"/>
              </a:lnSpc>
              <a:spcBef>
                <a:spcPts val="0"/>
              </a:spcBef>
              <a:spcAft>
                <a:spcPts val="0"/>
              </a:spcAft>
              <a:buClr>
                <a:srgbClr val="202122"/>
              </a:buClr>
              <a:buSzPts val="1600"/>
              <a:buFont typeface="Nunito"/>
              <a:buChar char="-"/>
            </a:pPr>
            <a:r>
              <a:rPr lang="en" sz="1600">
                <a:solidFill>
                  <a:srgbClr val="202122"/>
                </a:solidFill>
                <a:highlight>
                  <a:srgbClr val="FFFFFF"/>
                </a:highlight>
                <a:latin typeface="Nunito"/>
                <a:ea typeface="Nunito"/>
                <a:cs typeface="Nunito"/>
                <a:sym typeface="Nunito"/>
              </a:rPr>
              <a:t>Overall, sentiments </a:t>
            </a:r>
            <a:r>
              <a:rPr lang="en" sz="1600">
                <a:solidFill>
                  <a:srgbClr val="202122"/>
                </a:solidFill>
                <a:highlight>
                  <a:srgbClr val="FFFFFF"/>
                </a:highlight>
                <a:latin typeface="Nunito"/>
                <a:ea typeface="Nunito"/>
                <a:cs typeface="Nunito"/>
                <a:sym typeface="Nunito"/>
              </a:rPr>
              <a:t>fluctuate</a:t>
            </a:r>
            <a:r>
              <a:rPr lang="en" sz="1600">
                <a:solidFill>
                  <a:srgbClr val="202122"/>
                </a:solidFill>
                <a:highlight>
                  <a:srgbClr val="FFFFFF"/>
                </a:highlight>
                <a:latin typeface="Nunito"/>
                <a:ea typeface="Nunito"/>
                <a:cs typeface="Nunito"/>
                <a:sym typeface="Nunito"/>
              </a:rPr>
              <a:t> weekly, with neutral sentiment dominating, positive sentiment peaking in weeks 46–50, and dropping in week 52 due to Omicron concerns.</a:t>
            </a:r>
            <a:endParaRPr sz="1600">
              <a:solidFill>
                <a:srgbClr val="202122"/>
              </a:solidFill>
              <a:highlight>
                <a:srgbClr val="FFFFFF"/>
              </a:highlight>
              <a:latin typeface="Nunito"/>
              <a:ea typeface="Nunito"/>
              <a:cs typeface="Nunito"/>
              <a:sym typeface="Nunito"/>
            </a:endParaRPr>
          </a:p>
          <a:p>
            <a:pPr indent="-330200" lvl="0" marL="457200" rtl="0" algn="l">
              <a:lnSpc>
                <a:spcPct val="150000"/>
              </a:lnSpc>
              <a:spcBef>
                <a:spcPts val="0"/>
              </a:spcBef>
              <a:spcAft>
                <a:spcPts val="0"/>
              </a:spcAft>
              <a:buClr>
                <a:srgbClr val="202122"/>
              </a:buClr>
              <a:buSzPts val="1600"/>
              <a:buFont typeface="Arial"/>
              <a:buChar char="-"/>
            </a:pPr>
            <a:r>
              <a:rPr lang="en" sz="1600">
                <a:solidFill>
                  <a:srgbClr val="202122"/>
                </a:solidFill>
                <a:highlight>
                  <a:srgbClr val="FFFFFF"/>
                </a:highlight>
                <a:latin typeface="Nunito"/>
                <a:ea typeface="Nunito"/>
                <a:cs typeface="Nunito"/>
                <a:sym typeface="Nunito"/>
              </a:rPr>
              <a:t>ARIMA time series model </a:t>
            </a:r>
            <a:r>
              <a:rPr lang="en" sz="1600">
                <a:solidFill>
                  <a:srgbClr val="202122"/>
                </a:solidFill>
                <a:highlight>
                  <a:srgbClr val="FFFFFF"/>
                </a:highlight>
                <a:latin typeface="Nunito"/>
                <a:ea typeface="Nunito"/>
                <a:cs typeface="Nunito"/>
                <a:sym typeface="Nunito"/>
              </a:rPr>
              <a:t>performed</a:t>
            </a:r>
            <a:r>
              <a:rPr lang="en" sz="1600">
                <a:solidFill>
                  <a:srgbClr val="202122"/>
                </a:solidFill>
                <a:highlight>
                  <a:srgbClr val="FFFFFF"/>
                </a:highlight>
                <a:latin typeface="Nunito"/>
                <a:ea typeface="Nunito"/>
                <a:cs typeface="Nunito"/>
                <a:sym typeface="Nunito"/>
              </a:rPr>
              <a:t> better in making predictions than Random Forest. RF performed poorly because of lack of enough training data.</a:t>
            </a:r>
            <a:endParaRPr sz="1700">
              <a:solidFill>
                <a:srgbClr val="0D0D0D"/>
              </a:solidFill>
              <a:highlight>
                <a:srgbClr val="FFFFFF"/>
              </a:highlight>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4"/>
          <p:cNvSpPr txBox="1"/>
          <p:nvPr>
            <p:ph type="title"/>
          </p:nvPr>
        </p:nvSpPr>
        <p:spPr>
          <a:xfrm>
            <a:off x="819150" y="8715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400"/>
              <a:t>Thank You</a:t>
            </a:r>
            <a:endParaRPr sz="4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nvSpPr>
        <p:spPr>
          <a:xfrm>
            <a:off x="618075" y="2143875"/>
            <a:ext cx="7405200" cy="23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141" name="Google Shape;141;p15"/>
          <p:cNvSpPr txBox="1"/>
          <p:nvPr/>
        </p:nvSpPr>
        <p:spPr>
          <a:xfrm>
            <a:off x="426275" y="461075"/>
            <a:ext cx="5426100" cy="6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Nunito"/>
                <a:ea typeface="Nunito"/>
                <a:cs typeface="Nunito"/>
                <a:sym typeface="Nunito"/>
              </a:rPr>
              <a:t>USA's COVID-19 Experience</a:t>
            </a:r>
            <a:endParaRPr sz="3000">
              <a:solidFill>
                <a:schemeClr val="lt1"/>
              </a:solidFill>
              <a:latin typeface="Nunito"/>
              <a:ea typeface="Nunito"/>
              <a:cs typeface="Nunito"/>
              <a:sym typeface="Nunito"/>
            </a:endParaRPr>
          </a:p>
        </p:txBody>
      </p:sp>
      <p:pic>
        <p:nvPicPr>
          <p:cNvPr id="142" name="Google Shape;142;p15"/>
          <p:cNvPicPr preferRelativeResize="0"/>
          <p:nvPr/>
        </p:nvPicPr>
        <p:blipFill>
          <a:blip r:embed="rId3">
            <a:alphaModFix/>
          </a:blip>
          <a:stretch>
            <a:fillRect/>
          </a:stretch>
        </p:blipFill>
        <p:spPr>
          <a:xfrm>
            <a:off x="738163" y="1190150"/>
            <a:ext cx="7165026" cy="3177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566825" y="515650"/>
            <a:ext cx="47868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148" name="Google Shape;148;p16"/>
          <p:cNvSpPr txBox="1"/>
          <p:nvPr>
            <p:ph idx="1" type="body"/>
          </p:nvPr>
        </p:nvSpPr>
        <p:spPr>
          <a:xfrm>
            <a:off x="518300" y="1204650"/>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&gt; Covid initiation - January 21st 2020</a:t>
            </a:r>
            <a:endParaRPr/>
          </a:p>
          <a:p>
            <a:pPr indent="0" lvl="0" marL="0" rtl="0" algn="l">
              <a:spcBef>
                <a:spcPts val="1200"/>
              </a:spcBef>
              <a:spcAft>
                <a:spcPts val="0"/>
              </a:spcAft>
              <a:buNone/>
            </a:pPr>
            <a:r>
              <a:rPr lang="en"/>
              <a:t>&gt; Peak Feb - March 2020.</a:t>
            </a:r>
            <a:endParaRPr/>
          </a:p>
          <a:p>
            <a:pPr indent="0" lvl="0" marL="0" rtl="0" algn="l">
              <a:spcBef>
                <a:spcPts val="1200"/>
              </a:spcBef>
              <a:spcAft>
                <a:spcPts val="0"/>
              </a:spcAft>
              <a:buNone/>
            </a:pPr>
            <a:r>
              <a:rPr lang="en"/>
              <a:t>&gt; </a:t>
            </a:r>
            <a:r>
              <a:rPr lang="en" sz="1200">
                <a:highlight>
                  <a:srgbClr val="FFFFFF"/>
                </a:highlight>
              </a:rPr>
              <a:t>By mid-April, all States had increasing cases.</a:t>
            </a:r>
            <a:endParaRPr sz="1200">
              <a:highlight>
                <a:srgbClr val="FFFFFF"/>
              </a:highlight>
            </a:endParaRPr>
          </a:p>
          <a:p>
            <a:pPr indent="0" lvl="0" marL="0" rtl="0" algn="l">
              <a:spcBef>
                <a:spcPts val="1200"/>
              </a:spcBef>
              <a:spcAft>
                <a:spcPts val="0"/>
              </a:spcAft>
              <a:buNone/>
            </a:pPr>
            <a:r>
              <a:rPr lang="en" sz="1200">
                <a:highlight>
                  <a:srgbClr val="FFFFFF"/>
                </a:highlight>
              </a:rPr>
              <a:t>&gt; A second wave of infections began in June, surpassing 60,000. </a:t>
            </a:r>
            <a:endParaRPr sz="1200">
              <a:highlight>
                <a:srgbClr val="FFFFFF"/>
              </a:highlight>
            </a:endParaRPr>
          </a:p>
          <a:p>
            <a:pPr indent="0" lvl="0" marL="0" rtl="0" algn="l">
              <a:spcBef>
                <a:spcPts val="1200"/>
              </a:spcBef>
              <a:spcAft>
                <a:spcPts val="0"/>
              </a:spcAft>
              <a:buNone/>
            </a:pPr>
            <a:r>
              <a:rPr lang="en" sz="1200">
                <a:highlight>
                  <a:srgbClr val="FFFFFF"/>
                </a:highlight>
              </a:rPr>
              <a:t>&gt;By mid-October, third surge of cases began; over 200,000 new daily cases.</a:t>
            </a:r>
            <a:endParaRPr sz="1200">
              <a:highlight>
                <a:srgbClr val="FFFFFF"/>
              </a:highlight>
            </a:endParaRPr>
          </a:p>
          <a:p>
            <a:pPr indent="0" lvl="0" marL="0" rtl="0" algn="l">
              <a:spcBef>
                <a:spcPts val="1200"/>
              </a:spcBef>
              <a:spcAft>
                <a:spcPts val="1200"/>
              </a:spcAft>
              <a:buNone/>
            </a:pPr>
            <a:r>
              <a:rPr lang="en" sz="1200">
                <a:highlight>
                  <a:srgbClr val="FFFFFF"/>
                </a:highlight>
              </a:rPr>
              <a:t>&gt;By end of year (2020) 20M cases enrolled.</a:t>
            </a:r>
            <a:endParaRPr sz="1200">
              <a:highlight>
                <a:srgbClr val="FFFFFF"/>
              </a:highlight>
            </a:endParaRPr>
          </a:p>
        </p:txBody>
      </p:sp>
      <p:pic>
        <p:nvPicPr>
          <p:cNvPr id="149" name="Google Shape;149;p16"/>
          <p:cNvPicPr preferRelativeResize="0"/>
          <p:nvPr/>
        </p:nvPicPr>
        <p:blipFill>
          <a:blip r:embed="rId3">
            <a:alphaModFix/>
          </a:blip>
          <a:stretch>
            <a:fillRect/>
          </a:stretch>
        </p:blipFill>
        <p:spPr>
          <a:xfrm>
            <a:off x="5353650" y="219950"/>
            <a:ext cx="3600200" cy="2351800"/>
          </a:xfrm>
          <a:prstGeom prst="rect">
            <a:avLst/>
          </a:prstGeom>
          <a:noFill/>
          <a:ln>
            <a:noFill/>
          </a:ln>
        </p:spPr>
      </p:pic>
      <p:pic>
        <p:nvPicPr>
          <p:cNvPr id="150" name="Google Shape;150;p16"/>
          <p:cNvPicPr preferRelativeResize="0"/>
          <p:nvPr/>
        </p:nvPicPr>
        <p:blipFill>
          <a:blip r:embed="rId4">
            <a:alphaModFix/>
          </a:blip>
          <a:stretch>
            <a:fillRect/>
          </a:stretch>
        </p:blipFill>
        <p:spPr>
          <a:xfrm>
            <a:off x="5353650" y="2582325"/>
            <a:ext cx="3600200" cy="23517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7"/>
          <p:cNvSpPr txBox="1"/>
          <p:nvPr>
            <p:ph type="title"/>
          </p:nvPr>
        </p:nvSpPr>
        <p:spPr>
          <a:xfrm>
            <a:off x="482050" y="399775"/>
            <a:ext cx="4641900" cy="6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Historical Content</a:t>
            </a:r>
            <a:endParaRPr/>
          </a:p>
        </p:txBody>
      </p:sp>
      <p:sp>
        <p:nvSpPr>
          <p:cNvPr id="156" name="Google Shape;156;p17"/>
          <p:cNvSpPr txBox="1"/>
          <p:nvPr>
            <p:ph idx="1" type="body"/>
          </p:nvPr>
        </p:nvSpPr>
        <p:spPr>
          <a:xfrm>
            <a:off x="343200" y="1131888"/>
            <a:ext cx="4228800" cy="24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 &gt; </a:t>
            </a:r>
            <a:r>
              <a:rPr lang="en" sz="1500"/>
              <a:t>O</a:t>
            </a:r>
            <a:r>
              <a:rPr lang="en" sz="1500"/>
              <a:t>rigin of the pandemic - Wuhan, China</a:t>
            </a:r>
            <a:endParaRPr sz="1500"/>
          </a:p>
          <a:p>
            <a:pPr indent="0" lvl="0" marL="0" rtl="0" algn="l">
              <a:spcBef>
                <a:spcPts val="1200"/>
              </a:spcBef>
              <a:spcAft>
                <a:spcPts val="0"/>
              </a:spcAft>
              <a:buNone/>
            </a:pPr>
            <a:r>
              <a:rPr lang="en" sz="1500"/>
              <a:t>&gt; SARS CoV -2 &amp; Different variants</a:t>
            </a:r>
            <a:endParaRPr sz="1500"/>
          </a:p>
          <a:p>
            <a:pPr indent="-323850" lvl="0" marL="457200" rtl="0" algn="l">
              <a:spcBef>
                <a:spcPts val="1200"/>
              </a:spcBef>
              <a:spcAft>
                <a:spcPts val="0"/>
              </a:spcAft>
              <a:buSzPts val="1500"/>
              <a:buChar char="-"/>
            </a:pPr>
            <a:r>
              <a:rPr lang="en" sz="1500"/>
              <a:t>Omicron ( SA - Nov 2021)</a:t>
            </a:r>
            <a:endParaRPr sz="1500"/>
          </a:p>
          <a:p>
            <a:pPr indent="-323850" lvl="0" marL="457200" rtl="0" algn="l">
              <a:spcBef>
                <a:spcPts val="0"/>
              </a:spcBef>
              <a:spcAft>
                <a:spcPts val="0"/>
              </a:spcAft>
              <a:buSzPts val="1500"/>
              <a:buChar char="-"/>
            </a:pPr>
            <a:r>
              <a:rPr lang="en" sz="1500"/>
              <a:t>Delta       ( IN - Late 2021)</a:t>
            </a:r>
            <a:endParaRPr sz="1500"/>
          </a:p>
          <a:p>
            <a:pPr indent="0" lvl="0" marL="0" rtl="0" algn="l">
              <a:spcBef>
                <a:spcPts val="1200"/>
              </a:spcBef>
              <a:spcAft>
                <a:spcPts val="0"/>
              </a:spcAft>
              <a:buNone/>
            </a:pPr>
            <a:r>
              <a:rPr lang="en" sz="1500"/>
              <a:t>&gt; Routes of Transmission </a:t>
            </a:r>
            <a:endParaRPr sz="1500"/>
          </a:p>
          <a:p>
            <a:pPr indent="0" lvl="0" marL="0" rtl="0" algn="l">
              <a:spcBef>
                <a:spcPts val="1200"/>
              </a:spcBef>
              <a:spcAft>
                <a:spcPts val="1200"/>
              </a:spcAft>
              <a:buNone/>
            </a:pPr>
            <a:r>
              <a:rPr lang="en" sz="1500"/>
              <a:t>&gt; Management </a:t>
            </a:r>
            <a:endParaRPr sz="1500"/>
          </a:p>
        </p:txBody>
      </p:sp>
      <p:pic>
        <p:nvPicPr>
          <p:cNvPr id="157" name="Google Shape;157;p17"/>
          <p:cNvPicPr preferRelativeResize="0"/>
          <p:nvPr/>
        </p:nvPicPr>
        <p:blipFill>
          <a:blip r:embed="rId3">
            <a:alphaModFix/>
          </a:blip>
          <a:stretch>
            <a:fillRect/>
          </a:stretch>
        </p:blipFill>
        <p:spPr>
          <a:xfrm>
            <a:off x="3716500" y="1049875"/>
            <a:ext cx="5216148" cy="3670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type="title"/>
          </p:nvPr>
        </p:nvSpPr>
        <p:spPr>
          <a:xfrm>
            <a:off x="469775" y="438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Source of Datasets</a:t>
            </a:r>
            <a:endParaRPr/>
          </a:p>
        </p:txBody>
      </p:sp>
      <p:sp>
        <p:nvSpPr>
          <p:cNvPr id="163" name="Google Shape;163;p18"/>
          <p:cNvSpPr txBox="1"/>
          <p:nvPr>
            <p:ph idx="1" type="body"/>
          </p:nvPr>
        </p:nvSpPr>
        <p:spPr>
          <a:xfrm>
            <a:off x="518300" y="1010425"/>
            <a:ext cx="8290800" cy="3498900"/>
          </a:xfrm>
          <a:prstGeom prst="rect">
            <a:avLst/>
          </a:prstGeom>
        </p:spPr>
        <p:txBody>
          <a:bodyPr anchorCtr="0" anchor="t" bIns="91425" lIns="91425" spcFirstLastPara="1" rIns="91425" wrap="square" tIns="91425">
            <a:normAutofit fontScale="70000" lnSpcReduction="20000"/>
          </a:bodyPr>
          <a:lstStyle/>
          <a:p>
            <a:pPr indent="-361950" lvl="0" marL="457200" rtl="0" algn="l">
              <a:spcBef>
                <a:spcPts val="0"/>
              </a:spcBef>
              <a:spcAft>
                <a:spcPts val="0"/>
              </a:spcAft>
              <a:buSzPct val="100000"/>
              <a:buAutoNum type="arabicPeriod"/>
            </a:pPr>
            <a:r>
              <a:rPr lang="en" sz="3000"/>
              <a:t>Cases </a:t>
            </a:r>
            <a:r>
              <a:rPr lang="en" sz="3000" u="sng">
                <a:solidFill>
                  <a:schemeClr val="accent6"/>
                </a:solidFill>
                <a:hlinkClick r:id="rId3">
                  <a:extLst>
                    <a:ext uri="{A12FA001-AC4F-418D-AE19-62706E023703}">
                      <ahyp:hlinkClr val="tx"/>
                    </a:ext>
                  </a:extLst>
                </a:hlinkClick>
              </a:rPr>
              <a:t>https://usafacts.org/visualizations/coronavirus-covid-19-spread-map/</a:t>
            </a:r>
            <a:endParaRPr sz="3000"/>
          </a:p>
          <a:p>
            <a:pPr indent="-361950" lvl="0" marL="457200" rtl="0" algn="l">
              <a:spcBef>
                <a:spcPts val="0"/>
              </a:spcBef>
              <a:spcAft>
                <a:spcPts val="0"/>
              </a:spcAft>
              <a:buSzPct val="100000"/>
              <a:buAutoNum type="arabicPeriod"/>
            </a:pPr>
            <a:r>
              <a:rPr lang="en" sz="3000"/>
              <a:t>Deaths</a:t>
            </a:r>
            <a:r>
              <a:rPr lang="en" sz="3000" u="sng">
                <a:solidFill>
                  <a:schemeClr val="hlink"/>
                </a:solidFill>
                <a:hlinkClick r:id="rId4"/>
              </a:rPr>
              <a:t> </a:t>
            </a:r>
            <a:r>
              <a:rPr lang="en" sz="3000" u="sng">
                <a:solidFill>
                  <a:schemeClr val="accent6"/>
                </a:solidFill>
                <a:hlinkClick r:id="rId5">
                  <a:extLst>
                    <a:ext uri="{A12FA001-AC4F-418D-AE19-62706E023703}">
                      <ahyp:hlinkClr val="tx"/>
                    </a:ext>
                  </a:extLst>
                </a:hlinkClick>
              </a:rPr>
              <a:t>https://usafacts.org/visualizations/coronavirus-covid-19-spread-map/</a:t>
            </a:r>
            <a:endParaRPr sz="3000">
              <a:solidFill>
                <a:schemeClr val="accent6"/>
              </a:solidFill>
            </a:endParaRPr>
          </a:p>
          <a:p>
            <a:pPr indent="-361950" lvl="0" marL="457200" rtl="0" algn="l">
              <a:spcBef>
                <a:spcPts val="0"/>
              </a:spcBef>
              <a:spcAft>
                <a:spcPts val="0"/>
              </a:spcAft>
              <a:buSzPct val="100000"/>
              <a:buAutoNum type="arabicPeriod"/>
            </a:pPr>
            <a:r>
              <a:rPr lang="en" sz="3000"/>
              <a:t>Vaccinations  </a:t>
            </a:r>
            <a:r>
              <a:rPr lang="en" sz="3000" u="sng">
                <a:solidFill>
                  <a:schemeClr val="accent6"/>
                </a:solidFill>
                <a:hlinkClick r:id="rId6">
                  <a:extLst>
                    <a:ext uri="{A12FA001-AC4F-418D-AE19-62706E023703}">
                      <ahyp:hlinkClr val="tx"/>
                    </a:ext>
                  </a:extLst>
                </a:hlinkClick>
              </a:rPr>
              <a:t>https://raw.githubusercontent.com/owid/covid-19-data/refs/heads/master/public/data/vaccinations/us_state_vaccinations.cs</a:t>
            </a:r>
            <a:r>
              <a:rPr lang="en" sz="3000" u="sng">
                <a:solidFill>
                  <a:schemeClr val="accent6"/>
                </a:solidFill>
                <a:hlinkClick r:id="rId7">
                  <a:extLst>
                    <a:ext uri="{A12FA001-AC4F-418D-AE19-62706E023703}">
                      <ahyp:hlinkClr val="tx"/>
                    </a:ext>
                  </a:extLst>
                </a:hlinkClick>
              </a:rPr>
              <a:t>v</a:t>
            </a:r>
            <a:endParaRPr sz="3000">
              <a:solidFill>
                <a:schemeClr val="accent6"/>
              </a:solidFill>
            </a:endParaRPr>
          </a:p>
          <a:p>
            <a:pPr indent="-361950" lvl="0" marL="457200" rtl="0" algn="l">
              <a:spcBef>
                <a:spcPts val="0"/>
              </a:spcBef>
              <a:spcAft>
                <a:spcPts val="0"/>
              </a:spcAft>
              <a:buSzPct val="100000"/>
              <a:buAutoNum type="arabicPeriod"/>
            </a:pPr>
            <a:r>
              <a:rPr lang="en" sz="3000"/>
              <a:t>Tweets data  </a:t>
            </a:r>
            <a:r>
              <a:rPr lang="en" sz="3000" u="sng">
                <a:solidFill>
                  <a:schemeClr val="accent6"/>
                </a:solidFill>
                <a:highlight>
                  <a:srgbClr val="FFFFFF"/>
                </a:highlight>
                <a:latin typeface="Arial"/>
                <a:ea typeface="Arial"/>
                <a:cs typeface="Arial"/>
                <a:sym typeface="Arial"/>
                <a:hlinkClick r:id="rId8">
                  <a:extLst>
                    <a:ext uri="{A12FA001-AC4F-418D-AE19-62706E023703}">
                      <ahyp:hlinkClr val="tx"/>
                    </a:ext>
                  </a:extLst>
                </a:hlinkClick>
              </a:rPr>
              <a:t>https://www.kaggle.com/datasets/bathierno/covid-19-cleaned-us-dataset</a:t>
            </a:r>
            <a:endParaRPr sz="3000">
              <a:solidFill>
                <a:schemeClr val="accent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txBox="1"/>
          <p:nvPr>
            <p:ph type="title"/>
          </p:nvPr>
        </p:nvSpPr>
        <p:spPr>
          <a:xfrm>
            <a:off x="178625" y="97050"/>
            <a:ext cx="4141200" cy="2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9"/>
              <a:t>Exploratory Data Analysis</a:t>
            </a:r>
            <a:endParaRPr sz="2029"/>
          </a:p>
        </p:txBody>
      </p:sp>
      <p:sp>
        <p:nvSpPr>
          <p:cNvPr id="169" name="Google Shape;169;p19"/>
          <p:cNvSpPr txBox="1"/>
          <p:nvPr/>
        </p:nvSpPr>
        <p:spPr>
          <a:xfrm>
            <a:off x="496875" y="925825"/>
            <a:ext cx="1979700" cy="2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pic>
        <p:nvPicPr>
          <p:cNvPr id="170" name="Google Shape;170;p19"/>
          <p:cNvPicPr preferRelativeResize="0"/>
          <p:nvPr/>
        </p:nvPicPr>
        <p:blipFill>
          <a:blip r:embed="rId3">
            <a:alphaModFix/>
          </a:blip>
          <a:stretch>
            <a:fillRect/>
          </a:stretch>
        </p:blipFill>
        <p:spPr>
          <a:xfrm>
            <a:off x="248550" y="515525"/>
            <a:ext cx="8646899" cy="2250700"/>
          </a:xfrm>
          <a:prstGeom prst="rect">
            <a:avLst/>
          </a:prstGeom>
          <a:noFill/>
          <a:ln>
            <a:noFill/>
          </a:ln>
        </p:spPr>
      </p:pic>
      <p:pic>
        <p:nvPicPr>
          <p:cNvPr id="171" name="Google Shape;171;p19"/>
          <p:cNvPicPr preferRelativeResize="0"/>
          <p:nvPr/>
        </p:nvPicPr>
        <p:blipFill>
          <a:blip r:embed="rId4">
            <a:alphaModFix/>
          </a:blip>
          <a:stretch>
            <a:fillRect/>
          </a:stretch>
        </p:blipFill>
        <p:spPr>
          <a:xfrm>
            <a:off x="226275" y="2766225"/>
            <a:ext cx="8691425" cy="2157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0"/>
          <p:cNvPicPr preferRelativeResize="0"/>
          <p:nvPr/>
        </p:nvPicPr>
        <p:blipFill>
          <a:blip r:embed="rId3">
            <a:alphaModFix/>
          </a:blip>
          <a:stretch>
            <a:fillRect/>
          </a:stretch>
        </p:blipFill>
        <p:spPr>
          <a:xfrm>
            <a:off x="4398175" y="317375"/>
            <a:ext cx="4508424" cy="4412701"/>
          </a:xfrm>
          <a:prstGeom prst="rect">
            <a:avLst/>
          </a:prstGeom>
          <a:noFill/>
          <a:ln>
            <a:noFill/>
          </a:ln>
        </p:spPr>
      </p:pic>
      <p:pic>
        <p:nvPicPr>
          <p:cNvPr id="177" name="Google Shape;177;p20"/>
          <p:cNvPicPr preferRelativeResize="0"/>
          <p:nvPr/>
        </p:nvPicPr>
        <p:blipFill>
          <a:blip r:embed="rId4">
            <a:alphaModFix/>
          </a:blip>
          <a:stretch>
            <a:fillRect/>
          </a:stretch>
        </p:blipFill>
        <p:spPr>
          <a:xfrm>
            <a:off x="327075" y="365400"/>
            <a:ext cx="3989975" cy="4412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1"/>
          <p:cNvPicPr preferRelativeResize="0"/>
          <p:nvPr/>
        </p:nvPicPr>
        <p:blipFill>
          <a:blip r:embed="rId3">
            <a:alphaModFix/>
          </a:blip>
          <a:stretch>
            <a:fillRect/>
          </a:stretch>
        </p:blipFill>
        <p:spPr>
          <a:xfrm>
            <a:off x="195713" y="2410900"/>
            <a:ext cx="8752574" cy="2493000"/>
          </a:xfrm>
          <a:prstGeom prst="rect">
            <a:avLst/>
          </a:prstGeom>
          <a:noFill/>
          <a:ln>
            <a:noFill/>
          </a:ln>
        </p:spPr>
      </p:pic>
      <p:pic>
        <p:nvPicPr>
          <p:cNvPr id="183" name="Google Shape;183;p21"/>
          <p:cNvPicPr preferRelativeResize="0"/>
          <p:nvPr/>
        </p:nvPicPr>
        <p:blipFill>
          <a:blip r:embed="rId4">
            <a:alphaModFix/>
          </a:blip>
          <a:stretch>
            <a:fillRect/>
          </a:stretch>
        </p:blipFill>
        <p:spPr>
          <a:xfrm>
            <a:off x="234300" y="230950"/>
            <a:ext cx="4221415" cy="2179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